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72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9" r:id="rId42"/>
    <p:sldId id="310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5" r:id="rId70"/>
    <p:sldId id="356" r:id="rId71"/>
    <p:sldId id="357" r:id="rId72"/>
    <p:sldId id="358" r:id="rId73"/>
    <p:sldId id="359" r:id="rId74"/>
    <p:sldId id="360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4" Type="http://schemas.openxmlformats.org/officeDocument/2006/relationships/hyperlink" Target="http://worldcoinforum.org/topic/456-confirmed-51-attack-double-spend-attack-on-worldcoin/" TargetMode="External"/><Relationship Id="rId3" Type="http://schemas.openxmlformats.org/officeDocument/2006/relationships/hyperlink" Target="https://bitcointalk.org/index.php?topic=261986.0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34beb89_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34beb89_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34beb89_0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34beb89_0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34beb89_0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34beb89_0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4583868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4583868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4583868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4583868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34242ca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734242ca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4583868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4583868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4583868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4583868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34beb89_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34beb89_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21e4503_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21e4503_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21e4503_0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3721e4503_0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21e4503_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721e4503_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34beb89_0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34beb89_0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21e4503_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721e4503_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21e4503_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21e4503_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21e4503_0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21e4503_0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21e4503_0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21e4503_0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721e4503_0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721e4503_0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34beb89_0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34beb89_0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34beb89_0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934beb89_0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34beb89_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934beb89_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heisenberg</a:t>
            </a:r>
            <a:r>
              <a:rPr lang="en-US" dirty="0" smtClean="0"/>
              <a:t> uncertainty principle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position and the velocity of an object cannot both be measured exactly, at the same time, even in theory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934beb89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934beb89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934beb89_0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934beb89_0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34beb89_0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934beb89_0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34beb89_0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34beb89_0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34beb89_0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934beb89_0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21e4503_0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21e4503_0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21e4503_0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21e4503_0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34beb89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34beb89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21e4503_0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21e4503_0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721e4503_0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721e4503_0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34beb89_0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34beb89_0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934beb89_0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934beb89_0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934beb89_0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934beb89_0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534775f1b8a8b67c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g534775f1b8a8b67c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fe2872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6fe2872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34775f1b8a8b67c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34775f1b8a8b67c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21c70cf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21c70cf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f88b7d4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f88b7d4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34775f1b8a8b67c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34775f1b8a8b67c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4775f1b8a8b67c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4775f1b8a8b67c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fe287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fe287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34775f1b8a8b67c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34775f1b8a8b67c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probably don’t have copyright for any of these two images so I have to delete them. I couldn’t find good alternatives.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21e4503_0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21e4503_0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21c70cf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21c70cf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21c70cf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21c70cf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21c70cf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21c70cf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21c70cf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21c70cf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34775f1b8a8b67c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34775f1b8a8b67c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fe2872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6fe2872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fe2872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fe2872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terracoin: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https://bitcointalk.org/index.php?topic=261986.0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world coin: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http://worldcoinforum.org/topic/456-confirmed-51-attack-double-spend-attack-on-worldcoin/</a:t>
            </a:r>
            <a:endParaRPr lang="en-GB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21c70cf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21c70cf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21c70cf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21c70cf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e2872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fe2872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21e4503_0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21e4503_0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34775f1b8a8b67c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34775f1b8a8b67c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fe28721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fe28721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21c70cf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21c70cf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21c70cf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21c70cf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21c70cf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21c70cf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21c70cf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21c70cf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21c70cf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21c70cf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34beb89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34beb89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21e4503_0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21e4503_0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1e4503_0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21e4503_0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 panose="020B0603020202020204"/>
              <a:buChar char="●"/>
              <a:defRPr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 panose="020B0603020202020204"/>
              <a:buChar char="○"/>
              <a:defRPr sz="2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 panose="020B0603020202020204"/>
              <a:buChar char="■"/>
              <a:defRPr sz="2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●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○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■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●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○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■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#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10: Bitcoin as a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CS-482: Introduction to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Bitcoins </a:t>
            </a:r>
            <a:r>
              <a:rPr lang="en-GB" dirty="0"/>
              <a:t>as “smart property”</a:t>
            </a:r>
            <a:endParaRPr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 bitcoin* carries a history</a:t>
            </a:r>
            <a:endParaRPr lang="en-GB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63699" y="3908923"/>
            <a:ext cx="479624" cy="479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6"/>
          <p:cNvCxnSpPr/>
          <p:nvPr/>
        </p:nvCxnSpPr>
        <p:spPr>
          <a:xfrm>
            <a:off x="7123661" y="3739799"/>
            <a:ext cx="192600" cy="2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6"/>
          <p:cNvCxnSpPr/>
          <p:nvPr/>
        </p:nvCxnSpPr>
        <p:spPr>
          <a:xfrm flipH="1">
            <a:off x="7538050" y="3668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6"/>
          <p:cNvCxnSpPr/>
          <p:nvPr/>
        </p:nvCxnSpPr>
        <p:spPr>
          <a:xfrm>
            <a:off x="7938950" y="3668575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6"/>
          <p:cNvCxnSpPr/>
          <p:nvPr/>
        </p:nvCxnSpPr>
        <p:spPr>
          <a:xfrm flipH="1">
            <a:off x="7043400" y="3107575"/>
            <a:ext cx="120300" cy="33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6"/>
          <p:cNvCxnSpPr/>
          <p:nvPr/>
        </p:nvCxnSpPr>
        <p:spPr>
          <a:xfrm flipH="1">
            <a:off x="7784400" y="2907450"/>
            <a:ext cx="170400" cy="49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6768088" y="3028175"/>
            <a:ext cx="145200" cy="41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6723098" y="2266698"/>
            <a:ext cx="34500" cy="44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endCxn id="158" idx="0"/>
          </p:cNvCxnSpPr>
          <p:nvPr/>
        </p:nvCxnSpPr>
        <p:spPr>
          <a:xfrm flipH="1">
            <a:off x="7271137" y="2162337"/>
            <a:ext cx="210900" cy="52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6"/>
          <p:cNvCxnSpPr>
            <a:endCxn id="160" idx="3"/>
          </p:cNvCxnSpPr>
          <p:nvPr/>
        </p:nvCxnSpPr>
        <p:spPr>
          <a:xfrm flipH="1">
            <a:off x="8084498" y="2266611"/>
            <a:ext cx="120300" cy="40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62" idx="2"/>
          </p:cNvCxnSpPr>
          <p:nvPr/>
        </p:nvCxnSpPr>
        <p:spPr>
          <a:xfrm flipH="1">
            <a:off x="8294500" y="1420375"/>
            <a:ext cx="126000" cy="48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>
            <a:stCxn id="164" idx="2"/>
          </p:cNvCxnSpPr>
          <p:nvPr/>
        </p:nvCxnSpPr>
        <p:spPr>
          <a:xfrm flipH="1">
            <a:off x="6767975" y="1420375"/>
            <a:ext cx="178200" cy="45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6"/>
          <p:cNvCxnSpPr>
            <a:stCxn id="164" idx="2"/>
          </p:cNvCxnSpPr>
          <p:nvPr/>
        </p:nvCxnSpPr>
        <p:spPr>
          <a:xfrm>
            <a:off x="6946175" y="14203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6"/>
          <p:cNvSpPr/>
          <p:nvPr/>
        </p:nvSpPr>
        <p:spPr>
          <a:xfrm>
            <a:off x="6432575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Coinbase</a:t>
            </a:r>
            <a:endParaRPr lang="en-GB"/>
          </a:p>
        </p:txBody>
      </p:sp>
      <p:sp>
        <p:nvSpPr>
          <p:cNvPr id="162" name="Google Shape;162;p26"/>
          <p:cNvSpPr/>
          <p:nvPr/>
        </p:nvSpPr>
        <p:spPr>
          <a:xfrm>
            <a:off x="7906900" y="1063375"/>
            <a:ext cx="1027200" cy="357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Coinbase</a:t>
            </a:r>
            <a:endParaRPr lang="en-GB"/>
          </a:p>
        </p:txBody>
      </p:sp>
      <p:cxnSp>
        <p:nvCxnSpPr>
          <p:cNvPr id="166" name="Google Shape;166;p26"/>
          <p:cNvCxnSpPr/>
          <p:nvPr/>
        </p:nvCxnSpPr>
        <p:spPr>
          <a:xfrm>
            <a:off x="8433150" y="2266700"/>
            <a:ext cx="208200" cy="28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6"/>
          <p:cNvCxnSpPr>
            <a:stCxn id="164" idx="2"/>
          </p:cNvCxnSpPr>
          <p:nvPr/>
        </p:nvCxnSpPr>
        <p:spPr>
          <a:xfrm flipH="1">
            <a:off x="6408575" y="1420375"/>
            <a:ext cx="537600" cy="39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6"/>
          <p:cNvCxnSpPr/>
          <p:nvPr/>
        </p:nvCxnSpPr>
        <p:spPr>
          <a:xfrm>
            <a:off x="8433150" y="1420375"/>
            <a:ext cx="322800" cy="47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6"/>
          <p:cNvCxnSpPr/>
          <p:nvPr/>
        </p:nvCxnSpPr>
        <p:spPr>
          <a:xfrm>
            <a:off x="7293800" y="3092075"/>
            <a:ext cx="84300" cy="28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6"/>
          <p:cNvCxnSpPr/>
          <p:nvPr/>
        </p:nvCxnSpPr>
        <p:spPr>
          <a:xfrm>
            <a:off x="7586250" y="2130325"/>
            <a:ext cx="1041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6"/>
          <p:cNvCxnSpPr/>
          <p:nvPr/>
        </p:nvCxnSpPr>
        <p:spPr>
          <a:xfrm flipH="1">
            <a:off x="6416550" y="3028175"/>
            <a:ext cx="284700" cy="3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72" name="Google Shape;172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92524" y="18379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00537" y="180597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31324" y="268733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00537" y="26279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08199" y="3316262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57712" y="3372287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821937" y="2548124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 descr="grey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044424" y="1837937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00250" y="4501600"/>
            <a:ext cx="8647200" cy="576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*There are no “bitcoins”, just unspent tx outputs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6800" y="1221625"/>
            <a:ext cx="56976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Bad for anonymity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Enables blacklisting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Observation: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bitcoins aren’t fungible! Every one is unique 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15050" y="3485250"/>
            <a:ext cx="5021100" cy="771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Can this property be useful?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metadata to currency</a:t>
            </a:r>
            <a:endParaRPr lang="en-GB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90345" y="1125664"/>
            <a:ext cx="3487356" cy="16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3199" y="1250638"/>
            <a:ext cx="2891793" cy="14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85400" y="2821175"/>
            <a:ext cx="3904050" cy="141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7712" y="2713450"/>
            <a:ext cx="4019288" cy="16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Without limitations on issuance, just a novelty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Authenticated metadata for currency</a:t>
            </a:r>
            <a:endParaRPr lang="en-GB"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7425" y="2663875"/>
            <a:ext cx="3819300" cy="16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740655" y="4331775"/>
            <a:ext cx="898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Stadium</a:t>
            </a:r>
            <a:endParaRPr lang="en-GB"/>
          </a:p>
        </p:txBody>
      </p:sp>
      <p:pic>
        <p:nvPicPr>
          <p:cNvPr id="199" name="Google Shape;199;p28" descr="barcode_red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24775" y="32847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373650" y="1212275"/>
            <a:ext cx="8647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sign desired metadata + banknote serial #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28"/>
          <p:cNvSpPr/>
          <p:nvPr/>
        </p:nvSpPr>
        <p:spPr>
          <a:xfrm>
            <a:off x="114600" y="1789175"/>
            <a:ext cx="5260800" cy="1119900"/>
          </a:xfrm>
          <a:prstGeom prst="wedgeEllipseCallout">
            <a:avLst>
              <a:gd name="adj1" fmla="val 917"/>
              <a:gd name="adj2" fmla="val 68064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“Bill #L11180916G hereby grants the holder admission to the Yankees game on Aug 18, 2014”</a:t>
            </a:r>
            <a:endParaRPr sz="1800">
              <a:solidFill>
                <a:srgbClr val="FF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203" name="Google Shape;203;p28"/>
          <p:cNvCxnSpPr>
            <a:stCxn id="204" idx="0"/>
            <a:endCxn id="199" idx="1"/>
          </p:cNvCxnSpPr>
          <p:nvPr/>
        </p:nvCxnSpPr>
        <p:spPr>
          <a:xfrm rot="10800000" flipH="1">
            <a:off x="4160625" y="3518775"/>
            <a:ext cx="1064100" cy="11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8"/>
          <p:cNvSpPr txBox="1"/>
          <p:nvPr/>
        </p:nvSpPr>
        <p:spPr>
          <a:xfrm>
            <a:off x="3412125" y="3634875"/>
            <a:ext cx="14970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SIGN</a:t>
            </a:r>
            <a:r>
              <a:rPr lang="en-GB" sz="1800" baseline="-250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K</a:t>
            </a:r>
            <a:r>
              <a:rPr lang="en-GB" sz="18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(M, #)</a:t>
            </a:r>
            <a:endParaRPr sz="1800">
              <a:solidFill>
                <a:srgbClr val="FF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75800" y="3169749"/>
            <a:ext cx="2448025" cy="1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Authenticated metadata for currency</a:t>
            </a:r>
            <a:endParaRPr lang="en-GB"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7425" y="1063375"/>
            <a:ext cx="3819300" cy="16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barcode_red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24775" y="1684274"/>
            <a:ext cx="467875" cy="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4094000" y="194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29"/>
          <p:cNvSpPr txBox="1"/>
          <p:nvPr/>
        </p:nvSpPr>
        <p:spPr>
          <a:xfrm>
            <a:off x="166225" y="1063375"/>
            <a:ext cx="8650500" cy="3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Currency can now 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represent anything!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Anti-counterfeiting 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properties are inherited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Underlying value also maintained!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New meaning relies on trust in the issuer 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Some users may not understand new metadata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17900" y="438177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we build this on top of Bitcoin?</a:t>
            </a:r>
            <a:endParaRPr sz="24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2953825" y="4618488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30"/>
          <p:cNvSpPr/>
          <p:nvPr/>
        </p:nvSpPr>
        <p:spPr>
          <a:xfrm>
            <a:off x="2108113" y="2397775"/>
            <a:ext cx="25389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30"/>
          <p:cNvSpPr/>
          <p:nvPr/>
        </p:nvSpPr>
        <p:spPr>
          <a:xfrm>
            <a:off x="1119325" y="132880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30"/>
          <p:cNvSpPr/>
          <p:nvPr/>
        </p:nvSpPr>
        <p:spPr>
          <a:xfrm>
            <a:off x="3963525" y="13541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Colored coins</a:t>
            </a:r>
            <a:endParaRPr lang="en-GB"/>
          </a:p>
        </p:txBody>
      </p:sp>
      <p:cxnSp>
        <p:nvCxnSpPr>
          <p:cNvPr id="225" name="Google Shape;225;p30"/>
          <p:cNvCxnSpPr>
            <a:endCxn id="226" idx="0"/>
          </p:cNvCxnSpPr>
          <p:nvPr/>
        </p:nvCxnSpPr>
        <p:spPr>
          <a:xfrm flipH="1">
            <a:off x="4943225" y="664125"/>
            <a:ext cx="236100" cy="69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0"/>
          <p:cNvCxnSpPr>
            <a:endCxn id="221" idx="0"/>
          </p:cNvCxnSpPr>
          <p:nvPr/>
        </p:nvCxnSpPr>
        <p:spPr>
          <a:xfrm flipH="1">
            <a:off x="3377563" y="1831075"/>
            <a:ext cx="834900" cy="56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30" descr="greycoi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85687" y="1441750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 descr="greycoi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42237" y="2472731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4789775" y="202263"/>
            <a:ext cx="10272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1" name="Google Shape;231;p30" descr="greycoi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0262" y="289868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4521125" y="13541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ISSUE 5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32" name="Google Shape;232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14153" y="14417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5365325" y="380275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12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4427750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5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221225" y="15321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7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36" name="Google Shape;236;p30" descr="greycoi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91987" y="1450118"/>
            <a:ext cx="479626" cy="4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 descr="purple_coin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91975" y="1450113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greycoi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41487" y="1416425"/>
            <a:ext cx="479626" cy="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676925" y="1328800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ISSUE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583550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4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2377025" y="15068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9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242" name="Google Shape;242;p30"/>
          <p:cNvCxnSpPr>
            <a:endCxn id="221" idx="0"/>
          </p:cNvCxnSpPr>
          <p:nvPr/>
        </p:nvCxnSpPr>
        <p:spPr>
          <a:xfrm>
            <a:off x="2253763" y="1849075"/>
            <a:ext cx="11238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30"/>
          <p:cNvCxnSpPr>
            <a:endCxn id="221" idx="0"/>
          </p:cNvCxnSpPr>
          <p:nvPr/>
        </p:nvCxnSpPr>
        <p:spPr>
          <a:xfrm>
            <a:off x="1412263" y="1849075"/>
            <a:ext cx="1965300" cy="54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4" name="Google Shape;244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50878" y="2472725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 descr="purple_coin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80275" y="247271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2575800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4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3433525" y="256313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5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4091950" y="2575800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9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249" name="Google Shape;249;p30"/>
          <p:cNvCxnSpPr/>
          <p:nvPr/>
        </p:nvCxnSpPr>
        <p:spPr>
          <a:xfrm>
            <a:off x="5173075" y="1797275"/>
            <a:ext cx="576000" cy="5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50" name="Google Shape;250;p30"/>
          <p:cNvSpPr/>
          <p:nvPr/>
        </p:nvSpPr>
        <p:spPr>
          <a:xfrm>
            <a:off x="1676925" y="3619450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1" name="Google Shape;251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1753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2141150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3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53" name="Google Shape;253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20853" y="3732400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2953825" y="3797488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859325" y="3619425"/>
            <a:ext cx="1721100" cy="525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6" name="Google Shape;256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54153" y="3732363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4416925" y="3619425"/>
            <a:ext cx="844200" cy="15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ISSUE 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4323550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9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5117025" y="37974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5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260" name="Google Shape;260;p30"/>
          <p:cNvCxnSpPr>
            <a:stCxn id="246" idx="1"/>
          </p:cNvCxnSpPr>
          <p:nvPr/>
        </p:nvCxnSpPr>
        <p:spPr>
          <a:xfrm flipH="1">
            <a:off x="2513700" y="2712538"/>
            <a:ext cx="62100" cy="87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30" descr="green_coin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55503" y="4663838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3433525" y="4754263"/>
            <a:ext cx="479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13</a:t>
            </a:r>
            <a:endParaRPr sz="1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263" name="Google Shape;263;p30"/>
          <p:cNvCxnSpPr>
            <a:stCxn id="258" idx="1"/>
          </p:cNvCxnSpPr>
          <p:nvPr/>
        </p:nvCxnSpPr>
        <p:spPr>
          <a:xfrm flipH="1">
            <a:off x="3560050" y="3946863"/>
            <a:ext cx="763500" cy="6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30"/>
          <p:cNvCxnSpPr>
            <a:stCxn id="254" idx="1"/>
          </p:cNvCxnSpPr>
          <p:nvPr/>
        </p:nvCxnSpPr>
        <p:spPr>
          <a:xfrm>
            <a:off x="2953825" y="3946888"/>
            <a:ext cx="5814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0"/>
          <p:cNvCxnSpPr>
            <a:stCxn id="252" idx="1"/>
          </p:cNvCxnSpPr>
          <p:nvPr/>
        </p:nvCxnSpPr>
        <p:spPr>
          <a:xfrm>
            <a:off x="2141150" y="3946888"/>
            <a:ext cx="1374900" cy="65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0"/>
          <p:cNvCxnSpPr>
            <a:stCxn id="247" idx="1"/>
            <a:endCxn id="257" idx="0"/>
          </p:cNvCxnSpPr>
          <p:nvPr/>
        </p:nvCxnSpPr>
        <p:spPr>
          <a:xfrm>
            <a:off x="3433525" y="2712538"/>
            <a:ext cx="1405500" cy="90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0"/>
          <p:cNvCxnSpPr>
            <a:endCxn id="257" idx="0"/>
          </p:cNvCxnSpPr>
          <p:nvPr/>
        </p:nvCxnSpPr>
        <p:spPr>
          <a:xfrm>
            <a:off x="4121425" y="2718825"/>
            <a:ext cx="717600" cy="90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8" name="Google Shape;268;p30" descr="purple_coin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83100" y="3732388"/>
            <a:ext cx="479650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Colored Coins</a:t>
            </a:r>
            <a:endParaRPr lang="en-GB"/>
          </a:p>
        </p:txBody>
      </p:sp>
      <p:sp>
        <p:nvSpPr>
          <p:cNvPr id="280" name="Google Shape;280;p32"/>
          <p:cNvSpPr txBox="1"/>
          <p:nvPr/>
        </p:nvSpPr>
        <p:spPr>
          <a:xfrm>
            <a:off x="166225" y="1063375"/>
            <a:ext cx="86505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compatible with Bitcoin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flexible to represent any asset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ignored by community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small cost of unspendable markers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must check every previous tranasction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83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 lang="en-GB"/>
          </a:p>
        </p:txBody>
      </p:sp>
      <p:sp>
        <p:nvSpPr>
          <p:cNvPr id="286" name="Google Shape;286;p33"/>
          <p:cNvSpPr txBox="1"/>
          <p:nvPr/>
        </p:nvSpPr>
        <p:spPr>
          <a:xfrm>
            <a:off x="166225" y="1063375"/>
            <a:ext cx="86505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stock certificates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tickets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deeds to real-world property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houses?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cars?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ownership of domain names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457200" y="4205525"/>
            <a:ext cx="8107800" cy="609600"/>
          </a:xfrm>
          <a:prstGeom prst="wedgeRectCallout">
            <a:avLst>
              <a:gd name="adj1" fmla="val -18386"/>
              <a:gd name="adj2" fmla="val -8161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NameCoin... stay tuned for our lecture on Altcoins!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Secure </a:t>
            </a:r>
            <a:r>
              <a:rPr lang="en-GB" dirty="0"/>
              <a:t>multi-party lotteries in Bitcoin</a:t>
            </a:r>
            <a:endParaRPr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lotteries without trust*</a:t>
            </a:r>
            <a:endParaRPr lang="en-GB"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16389" y="29405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28904" y="29513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2612163" y="42223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5076438" y="42545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415750" y="1989475"/>
            <a:ext cx="2748000" cy="677700"/>
          </a:xfrm>
          <a:prstGeom prst="wedgeEllipseCallout">
            <a:avLst>
              <a:gd name="adj1" fmla="val 31188"/>
              <a:gd name="adj2" fmla="val 110779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Wanna bet $5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5503350" y="1877500"/>
            <a:ext cx="2748000" cy="677700"/>
          </a:xfrm>
          <a:prstGeom prst="wedgeEllipseCallout">
            <a:avLst>
              <a:gd name="adj1" fmla="val -35429"/>
              <a:gd name="adj2" fmla="val 13286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Sure, I’ll take heads!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84914" y="3443699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152200" y="932475"/>
            <a:ext cx="8569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/>
              <a:t>*The outcome is fair, but both parties have to trust the other will actually pay up</a:t>
            </a:r>
            <a:endParaRPr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lecture</a:t>
            </a:r>
            <a:endParaRPr lang="en-GB"/>
          </a:p>
        </p:txBody>
      </p:sp>
      <p:sp>
        <p:nvSpPr>
          <p:cNvPr id="36" name="Google Shape;36;p9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We’ve built Bitcoin. What can we build on top?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Commitments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Token tracking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Multiparty lotteries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Public randomness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Prediction markets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5326904" y="4509425"/>
            <a:ext cx="2443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 fine stew o’ ideas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22925" y="2221000"/>
            <a:ext cx="3186425" cy="2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lotteries without trust?</a:t>
            </a:r>
            <a:endParaRPr lang="en-GB"/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89739" y="23301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4454" y="23094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1127713" y="3580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6849788" y="36441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Problem:</a:t>
            </a:r>
            <a:r>
              <a:rPr lang="en-GB" sz="2400"/>
              <a:t> Alice and Bob want to bet on a coin flip remotely</a:t>
            </a:r>
            <a:endParaRPr sz="2400"/>
          </a:p>
        </p:txBody>
      </p:sp>
      <p:sp>
        <p:nvSpPr>
          <p:cNvPr id="316" name="Google Shape;316;p36"/>
          <p:cNvSpPr/>
          <p:nvPr/>
        </p:nvSpPr>
        <p:spPr>
          <a:xfrm>
            <a:off x="415750" y="1347550"/>
            <a:ext cx="2748000" cy="677700"/>
          </a:xfrm>
          <a:prstGeom prst="wedgeEllipseCallout">
            <a:avLst>
              <a:gd name="adj1" fmla="val -6759"/>
              <a:gd name="adj2" fmla="val 84281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I’ll bet $5 on heads!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5501700" y="1187425"/>
            <a:ext cx="3345900" cy="677700"/>
          </a:xfrm>
          <a:prstGeom prst="wedgeEllipseCallout">
            <a:avLst>
              <a:gd name="adj1" fmla="val 4502"/>
              <a:gd name="adj2" fmla="val 9844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But I can’t see your coin!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23114" y="2836562"/>
            <a:ext cx="677690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3345275" y="2386526"/>
            <a:ext cx="2266164" cy="1417608"/>
          </a:xfrm>
          <a:prstGeom prst="cloud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Network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20" name="Google Shape;320;p36"/>
          <p:cNvCxnSpPr/>
          <p:nvPr/>
        </p:nvCxnSpPr>
        <p:spPr>
          <a:xfrm>
            <a:off x="2334225" y="2811250"/>
            <a:ext cx="930900" cy="4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1" name="Google Shape;321;p36"/>
          <p:cNvCxnSpPr/>
          <p:nvPr/>
        </p:nvCxnSpPr>
        <p:spPr>
          <a:xfrm rot="10800000" flipH="1">
            <a:off x="5664139" y="2739027"/>
            <a:ext cx="1043400" cy="17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commitments</a:t>
            </a:r>
            <a:endParaRPr lang="en-GB"/>
          </a:p>
        </p:txBody>
      </p:sp>
      <p:sp>
        <p:nvSpPr>
          <p:cNvPr id="327" name="Google Shape;327;p37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Recall: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Publishing H(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is a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commitment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Can’t find an x’≠x later s.t. H(x’) = H(x)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H(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reveal no information* about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*assuming the space of possible x is big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lottery with hash commitments</a:t>
            </a:r>
            <a:endParaRPr lang="en-GB"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Carol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39" name="Google Shape;339;p38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40;p38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time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y</a:t>
            </a:r>
            <a:endParaRPr i="1"/>
          </a:p>
        </p:txBody>
      </p:sp>
      <p:sp>
        <p:nvSpPr>
          <p:cNvPr id="342" name="Google Shape;342;p38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x</a:t>
            </a:r>
            <a:endParaRPr i="1"/>
          </a:p>
        </p:txBody>
      </p:sp>
      <p:sp>
        <p:nvSpPr>
          <p:cNvPr id="343" name="Google Shape;343;p38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z</a:t>
            </a:r>
            <a:endParaRPr i="1"/>
          </a:p>
        </p:txBody>
      </p:sp>
      <p:sp>
        <p:nvSpPr>
          <p:cNvPr id="344" name="Google Shape;344;p38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1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x</a:t>
            </a:r>
            <a:r>
              <a:rPr lang="en-GB"/>
              <a:t>)</a:t>
            </a:r>
            <a:endParaRPr lang="en-GB"/>
          </a:p>
        </p:txBody>
      </p:sp>
      <p:sp>
        <p:nvSpPr>
          <p:cNvPr id="346" name="Google Shape;346;p38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y</a:t>
            </a:r>
            <a:r>
              <a:rPr lang="en-GB"/>
              <a:t>)</a:t>
            </a:r>
            <a:endParaRPr lang="en-GB"/>
          </a:p>
        </p:txBody>
      </p:sp>
      <p:sp>
        <p:nvSpPr>
          <p:cNvPr id="347" name="Google Shape;347;p38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z</a:t>
            </a:r>
            <a:r>
              <a:rPr lang="en-GB"/>
              <a:t>)</a:t>
            </a:r>
            <a:endParaRPr lang="en-GB"/>
          </a:p>
        </p:txBody>
      </p:sp>
      <p:cxnSp>
        <p:nvCxnSpPr>
          <p:cNvPr id="348" name="Google Shape;348;p38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9" name="Google Shape;349;p38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x</a:t>
            </a:r>
            <a:endParaRPr lang="en-GB" i="1"/>
          </a:p>
        </p:txBody>
      </p:sp>
      <p:sp>
        <p:nvSpPr>
          <p:cNvPr id="350" name="Google Shape;350;p38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y</a:t>
            </a:r>
            <a:endParaRPr lang="en-GB" i="1"/>
          </a:p>
        </p:txBody>
      </p:sp>
      <p:sp>
        <p:nvSpPr>
          <p:cNvPr id="351" name="Google Shape;351;p38"/>
          <p:cNvSpPr txBox="1"/>
          <p:nvPr/>
        </p:nvSpPr>
        <p:spPr>
          <a:xfrm>
            <a:off x="52136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z</a:t>
            </a:r>
            <a:endParaRPr lang="en-GB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2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w= </a:t>
            </a:r>
            <a:r>
              <a:rPr lang="en-GB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H(x⊕y⊕z) % 3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switch (w){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0: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Alice;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1: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Bob;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2: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Carol;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2990825" y="2280725"/>
            <a:ext cx="3295500" cy="929700"/>
          </a:xfrm>
          <a:prstGeom prst="wedgeRectCallout">
            <a:avLst>
              <a:gd name="adj1" fmla="val 74286"/>
              <a:gd name="adj2" fmla="val -19210"/>
            </a:avLst>
          </a:prstGeom>
          <a:solidFill>
            <a:srgbClr val="E6913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 function guarantees nobody can win with probability more than 1/3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 to reveal commitment</a:t>
            </a:r>
            <a:endParaRPr lang="en-GB"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Carol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39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time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y</a:t>
            </a:r>
            <a:endParaRPr i="1"/>
          </a:p>
        </p:txBody>
      </p:sp>
      <p:sp>
        <p:nvSpPr>
          <p:cNvPr id="369" name="Google Shape;369;p39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x</a:t>
            </a:r>
            <a:endParaRPr i="1"/>
          </a:p>
        </p:txBody>
      </p:sp>
      <p:sp>
        <p:nvSpPr>
          <p:cNvPr id="370" name="Google Shape;370;p39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z</a:t>
            </a:r>
            <a:endParaRPr i="1"/>
          </a:p>
        </p:txBody>
      </p:sp>
      <p:sp>
        <p:nvSpPr>
          <p:cNvPr id="371" name="Google Shape;371;p39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1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36773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x</a:t>
            </a:r>
            <a:r>
              <a:rPr lang="en-GB"/>
              <a:t>)</a:t>
            </a:r>
            <a:endParaRPr lang="en-GB"/>
          </a:p>
        </p:txBody>
      </p:sp>
      <p:sp>
        <p:nvSpPr>
          <p:cNvPr id="373" name="Google Shape;373;p39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y</a:t>
            </a:r>
            <a:r>
              <a:rPr lang="en-GB"/>
              <a:t>)</a:t>
            </a:r>
            <a:endParaRPr lang="en-GB"/>
          </a:p>
        </p:txBody>
      </p:sp>
      <p:sp>
        <p:nvSpPr>
          <p:cNvPr id="374" name="Google Shape;374;p39"/>
          <p:cNvSpPr txBox="1"/>
          <p:nvPr/>
        </p:nvSpPr>
        <p:spPr>
          <a:xfrm>
            <a:off x="3677300" y="44277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H(</a:t>
            </a:r>
            <a:r>
              <a:rPr lang="en-GB" i="1"/>
              <a:t>z</a:t>
            </a:r>
            <a:r>
              <a:rPr lang="en-GB"/>
              <a:t>)</a:t>
            </a:r>
            <a:endParaRPr lang="en-GB"/>
          </a:p>
        </p:txBody>
      </p:sp>
      <p:cxnSp>
        <p:nvCxnSpPr>
          <p:cNvPr id="375" name="Google Shape;375;p39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6" name="Google Shape;376;p39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x</a:t>
            </a:r>
            <a:endParaRPr lang="en-GB" i="1"/>
          </a:p>
        </p:txBody>
      </p:sp>
      <p:sp>
        <p:nvSpPr>
          <p:cNvPr id="377" name="Google Shape;377;p39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y</a:t>
            </a:r>
            <a:endParaRPr lang="en-GB" i="1"/>
          </a:p>
        </p:txBody>
      </p:sp>
      <p:sp>
        <p:nvSpPr>
          <p:cNvPr id="378" name="Google Shape;378;p39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2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w= </a:t>
            </a:r>
            <a:r>
              <a:rPr lang="en-GB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H(x⊕y⊕z) % 3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switch (w){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0: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Alice;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1: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Bob;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2: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Charlie;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I’m about to lose...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433675" y="432112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Ø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19050" y="2742950"/>
            <a:ext cx="4469400" cy="1031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Sorry! I, uhh, forgot </a:t>
            </a:r>
            <a:r>
              <a:rPr lang="en-GB" sz="24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z</a:t>
            </a:r>
            <a:endParaRPr sz="24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946"/>
              <a:gd name="adj2" fmla="val 81695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Sorry! I, uhh, forgot </a:t>
            </a:r>
            <a:r>
              <a:rPr lang="en-GB" sz="24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z</a:t>
            </a:r>
            <a:endParaRPr sz="24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2383663" y="1576625"/>
            <a:ext cx="4469400" cy="1031400"/>
          </a:xfrm>
          <a:prstGeom prst="wedgeEllipseCallout">
            <a:avLst>
              <a:gd name="adj1" fmla="val -65410"/>
              <a:gd name="adj2" fmla="val -1059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Not cool Carol ☹</a:t>
            </a:r>
            <a:endParaRPr sz="24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Timed hash commitments</a:t>
            </a:r>
            <a:endParaRPr lang="en-GB"/>
          </a:p>
        </p:txBody>
      </p:sp>
      <p:sp>
        <p:nvSpPr>
          <p:cNvPr id="390" name="Google Shape;390;p40"/>
          <p:cNvSpPr txBox="1"/>
          <p:nvPr/>
        </p:nvSpPr>
        <p:spPr>
          <a:xfrm>
            <a:off x="457200" y="994575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Force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be revealed by time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1782400" y="1585500"/>
            <a:ext cx="4672200" cy="12501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Input: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...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; Pay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EITHER OF:</a:t>
            </a:r>
            <a:endParaRPr sz="18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 &amp; Bob, or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 &amp; anybody who knows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st. H(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=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</a:t>
            </a:r>
            <a:endParaRPr sz="1800" i="1" baseline="-250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SIGNED(</a:t>
            </a:r>
            <a:r>
              <a:rPr lang="en-GB" sz="1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</a:t>
            </a:r>
            <a:endParaRPr sz="10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1782400" y="15855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138450" y="1831075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MULTISIG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94" name="Google Shape;394;p40"/>
          <p:cNvCxnSpPr/>
          <p:nvPr/>
        </p:nvCxnSpPr>
        <p:spPr>
          <a:xfrm>
            <a:off x="1271375" y="2085100"/>
            <a:ext cx="463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40"/>
          <p:cNvCxnSpPr/>
          <p:nvPr/>
        </p:nvCxnSpPr>
        <p:spPr>
          <a:xfrm rot="10800000" flipH="1">
            <a:off x="1279000" y="2358875"/>
            <a:ext cx="583800" cy="10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40"/>
          <p:cNvSpPr txBox="1"/>
          <p:nvPr/>
        </p:nvSpPr>
        <p:spPr>
          <a:xfrm>
            <a:off x="193600" y="2284775"/>
            <a:ext cx="11655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New script!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1782400" y="2958800"/>
            <a:ext cx="4672200" cy="9519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Input: 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; Pay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endParaRPr sz="18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n_lock_time: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endParaRPr sz="1800" i="1" baseline="-250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SIGNED(</a:t>
            </a:r>
            <a:r>
              <a:rPr lang="en-GB" sz="1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SIGNED(Bob) </a:t>
            </a:r>
            <a:endParaRPr sz="10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1782400" y="2958800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138450" y="2898150"/>
            <a:ext cx="11655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 can claim the bond at time </a:t>
            </a:r>
            <a:r>
              <a:rPr lang="en-GB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endParaRPr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400" name="Google Shape;400;p40"/>
          <p:cNvCxnSpPr/>
          <p:nvPr/>
        </p:nvCxnSpPr>
        <p:spPr>
          <a:xfrm rot="10800000" flipH="1">
            <a:off x="943025" y="3462875"/>
            <a:ext cx="1104300" cy="96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0"/>
          <p:cNvSpPr txBox="1"/>
          <p:nvPr/>
        </p:nvSpPr>
        <p:spPr>
          <a:xfrm>
            <a:off x="6626225" y="2085100"/>
            <a:ext cx="1085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Bond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402" name="Google Shape;402;p40"/>
          <p:cNvCxnSpPr>
            <a:stCxn id="401" idx="1"/>
          </p:cNvCxnSpPr>
          <p:nvPr/>
        </p:nvCxnSpPr>
        <p:spPr>
          <a:xfrm rot="10800000">
            <a:off x="3742625" y="1926850"/>
            <a:ext cx="2883600" cy="365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0"/>
          <p:cNvSpPr/>
          <p:nvPr/>
        </p:nvSpPr>
        <p:spPr>
          <a:xfrm>
            <a:off x="1782400" y="4230425"/>
            <a:ext cx="4672200" cy="7044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Input: 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; Pay </a:t>
            </a:r>
            <a:r>
              <a:rPr lang="en-GB" sz="18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r>
              <a:rPr lang="en-GB" sz="18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endParaRPr sz="18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SIGNED(</a:t>
            </a:r>
            <a:r>
              <a:rPr lang="en-GB" sz="1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), </a:t>
            </a:r>
            <a:r>
              <a:rPr lang="en-GB" sz="1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00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endParaRPr sz="1000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1782400" y="4230425"/>
            <a:ext cx="338700" cy="347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7110425" y="3746375"/>
            <a:ext cx="16200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revealed if Alice reclaims her bond</a:t>
            </a:r>
            <a:endParaRPr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406" name="Google Shape;406;p40"/>
          <p:cNvCxnSpPr/>
          <p:nvPr/>
        </p:nvCxnSpPr>
        <p:spPr>
          <a:xfrm flipH="1">
            <a:off x="6446525" y="4318800"/>
            <a:ext cx="663900" cy="42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40"/>
          <p:cNvCxnSpPr>
            <a:endCxn id="392" idx="2"/>
          </p:cNvCxnSpPr>
          <p:nvPr/>
        </p:nvCxnSpPr>
        <p:spPr>
          <a:xfrm rot="10800000">
            <a:off x="1951750" y="1932900"/>
            <a:ext cx="879000" cy="109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40"/>
          <p:cNvCxnSpPr>
            <a:endCxn id="392" idx="2"/>
          </p:cNvCxnSpPr>
          <p:nvPr/>
        </p:nvCxnSpPr>
        <p:spPr>
          <a:xfrm rot="10800000">
            <a:off x="1951750" y="1932900"/>
            <a:ext cx="919200" cy="23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Lottery with timed commitments</a:t>
            </a:r>
            <a:endParaRPr lang="en-GB"/>
          </a:p>
        </p:txBody>
      </p:sp>
      <p:pic>
        <p:nvPicPr>
          <p:cNvPr id="414" name="Google Shape;414;p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3722" y="2890133"/>
            <a:ext cx="762000" cy="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7225" y="1840038"/>
            <a:ext cx="748500" cy="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3720" y="3957000"/>
            <a:ext cx="762000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/>
        </p:nvSpPr>
        <p:spPr>
          <a:xfrm>
            <a:off x="62100" y="2159400"/>
            <a:ext cx="948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219901" y="3264193"/>
            <a:ext cx="61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-35546" y="4404225"/>
            <a:ext cx="10395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Carol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420" name="Google Shape;420;p41"/>
          <p:cNvCxnSpPr/>
          <p:nvPr/>
        </p:nvCxnSpPr>
        <p:spPr>
          <a:xfrm>
            <a:off x="2181750" y="1614675"/>
            <a:ext cx="616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41"/>
          <p:cNvSpPr txBox="1"/>
          <p:nvPr/>
        </p:nvSpPr>
        <p:spPr>
          <a:xfrm>
            <a:off x="7718450" y="1259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time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2294075" y="306470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y</a:t>
            </a:r>
            <a:endParaRPr i="1"/>
          </a:p>
        </p:txBody>
      </p:sp>
      <p:sp>
        <p:nvSpPr>
          <p:cNvPr id="423" name="Google Shape;423;p41"/>
          <p:cNvSpPr txBox="1"/>
          <p:nvPr/>
        </p:nvSpPr>
        <p:spPr>
          <a:xfrm>
            <a:off x="2294075" y="2053350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x</a:t>
            </a:r>
            <a:endParaRPr i="1"/>
          </a:p>
        </p:txBody>
      </p:sp>
      <p:sp>
        <p:nvSpPr>
          <p:cNvPr id="424" name="Google Shape;424;p41"/>
          <p:cNvSpPr txBox="1"/>
          <p:nvPr/>
        </p:nvSpPr>
        <p:spPr>
          <a:xfrm>
            <a:off x="2294075" y="4275975"/>
            <a:ext cx="1115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random </a:t>
            </a:r>
            <a:r>
              <a:rPr lang="en-GB" i="1"/>
              <a:t>z</a:t>
            </a:r>
            <a:endParaRPr i="1"/>
          </a:p>
        </p:txBody>
      </p:sp>
      <p:sp>
        <p:nvSpPr>
          <p:cNvPr id="425" name="Google Shape;425;p41"/>
          <p:cNvSpPr txBox="1"/>
          <p:nvPr/>
        </p:nvSpPr>
        <p:spPr>
          <a:xfrm>
            <a:off x="3864175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1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3694888" y="20140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Timed commitment to H(</a:t>
            </a:r>
            <a:r>
              <a:rPr lang="en-GB" i="1"/>
              <a:t>x</a:t>
            </a:r>
            <a:r>
              <a:rPr lang="en-GB"/>
              <a:t>)</a:t>
            </a:r>
            <a:endParaRPr lang="en-GB"/>
          </a:p>
        </p:txBody>
      </p:sp>
      <p:sp>
        <p:nvSpPr>
          <p:cNvPr id="427" name="Google Shape;427;p41"/>
          <p:cNvSpPr txBox="1"/>
          <p:nvPr/>
        </p:nvSpPr>
        <p:spPr>
          <a:xfrm>
            <a:off x="36773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Timed commitment to H(</a:t>
            </a:r>
            <a:r>
              <a:rPr lang="en-GB" i="1"/>
              <a:t>y</a:t>
            </a:r>
            <a:r>
              <a:rPr lang="en-GB"/>
              <a:t>)</a:t>
            </a:r>
            <a:endParaRPr lang="en-GB"/>
          </a:p>
        </p:txBody>
      </p:sp>
      <p:sp>
        <p:nvSpPr>
          <p:cNvPr id="428" name="Google Shape;428;p41"/>
          <p:cNvSpPr txBox="1"/>
          <p:nvPr/>
        </p:nvSpPr>
        <p:spPr>
          <a:xfrm>
            <a:off x="3641763" y="426702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Timed commitment to H(</a:t>
            </a:r>
            <a:r>
              <a:rPr lang="en-GB" i="1"/>
              <a:t>z</a:t>
            </a:r>
            <a:r>
              <a:rPr lang="en-GB"/>
              <a:t>)</a:t>
            </a:r>
            <a:endParaRPr lang="en-GB"/>
          </a:p>
        </p:txBody>
      </p:sp>
      <p:cxnSp>
        <p:nvCxnSpPr>
          <p:cNvPr id="429" name="Google Shape;429;p41"/>
          <p:cNvCxnSpPr/>
          <p:nvPr/>
        </p:nvCxnSpPr>
        <p:spPr>
          <a:xfrm>
            <a:off x="4989400" y="2047025"/>
            <a:ext cx="0" cy="28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0" name="Google Shape;430;p41"/>
          <p:cNvSpPr txBox="1"/>
          <p:nvPr/>
        </p:nvSpPr>
        <p:spPr>
          <a:xfrm>
            <a:off x="5213600" y="2165975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x</a:t>
            </a:r>
            <a:endParaRPr lang="en-GB" i="1"/>
          </a:p>
        </p:txBody>
      </p:sp>
      <p:sp>
        <p:nvSpPr>
          <p:cNvPr id="431" name="Google Shape;431;p41"/>
          <p:cNvSpPr txBox="1"/>
          <p:nvPr/>
        </p:nvSpPr>
        <p:spPr>
          <a:xfrm>
            <a:off x="5213600" y="3216500"/>
            <a:ext cx="1233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Publish </a:t>
            </a:r>
            <a:r>
              <a:rPr lang="en-GB" i="1"/>
              <a:t>y</a:t>
            </a:r>
            <a:endParaRPr lang="en-GB" i="1"/>
          </a:p>
        </p:txBody>
      </p:sp>
      <p:sp>
        <p:nvSpPr>
          <p:cNvPr id="432" name="Google Shape;432;p41"/>
          <p:cNvSpPr txBox="1"/>
          <p:nvPr/>
        </p:nvSpPr>
        <p:spPr>
          <a:xfrm>
            <a:off x="5296500" y="1126475"/>
            <a:ext cx="9486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Round 2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6671100" y="2365850"/>
            <a:ext cx="2176800" cy="208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w= </a:t>
            </a:r>
            <a:r>
              <a:rPr lang="en-GB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H(x⊕y⊕z) % 3</a:t>
            </a: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switch (w){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0: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Alice;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1: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Bob;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case 2: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winner = Carol;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520000" y="2633100"/>
            <a:ext cx="4469400" cy="1141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I’m about to lose...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696200" y="3774300"/>
            <a:ext cx="4838100" cy="1141200"/>
          </a:xfrm>
          <a:prstGeom prst="cloudCallout">
            <a:avLst>
              <a:gd name="adj1" fmla="val -71149"/>
              <a:gd name="adj2" fmla="val 59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But I’ll lose my bond if I don’t publish </a:t>
            </a:r>
            <a:r>
              <a:rPr lang="en-GB" sz="2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☹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Lottery with timed commitments</a:t>
            </a:r>
            <a:endParaRPr lang="en-GB"/>
          </a:p>
        </p:txBody>
      </p:sp>
      <p:sp>
        <p:nvSpPr>
          <p:cNvPr id="441" name="Google Shape;441;p42"/>
          <p:cNvSpPr txBox="1"/>
          <p:nvPr/>
        </p:nvSpPr>
        <p:spPr>
          <a:xfrm>
            <a:off x="457200" y="1200150"/>
            <a:ext cx="82296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be implemented on Bitcoin today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rebuchet MS" panose="020B0603020202020204"/>
              <a:buChar char="○"/>
            </a:pPr>
            <a:r>
              <a:rPr lang="en-GB" sz="2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Andrychowicz, Dziembowski, Malinowski, Mazurek 2014</a:t>
            </a:r>
            <a:endParaRPr sz="22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endParaRPr sz="3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 panose="020B0603020202020204"/>
              <a:buChar char="●"/>
            </a:pPr>
            <a:r>
              <a:rPr lang="en-GB"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complexity is O(</a:t>
            </a:r>
            <a:r>
              <a:rPr lang="en-GB" sz="3000" i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</a:t>
            </a:r>
            <a:r>
              <a:rPr lang="en-GB" sz="3000" i="1" baseline="30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</a:t>
            </a:r>
            <a:r>
              <a:rPr lang="en-GB"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</a:t>
            </a:r>
            <a:endParaRPr sz="3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 panose="020B0603020202020204"/>
              <a:buChar char="●"/>
            </a:pPr>
            <a:r>
              <a:rPr lang="en-GB"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bonds must be higher than amount bet</a:t>
            </a:r>
            <a:endParaRPr sz="3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 panose="020B0603020202020204"/>
              <a:buChar char="○"/>
            </a:pPr>
            <a:r>
              <a:rPr lang="en-GB"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griefers still might shut down large pools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457200" y="19962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Cryptographic beacons</a:t>
            </a:r>
            <a:endParaRPr lang="en-GB"/>
          </a:p>
        </p:txBody>
      </p:sp>
      <p:sp>
        <p:nvSpPr>
          <p:cNvPr id="480" name="Google Shape;480;p47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service to regularly publish random data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Uniform randomness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 party can predict in advance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All parties see the same values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481" name="Google Shape;481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 flipH="1">
            <a:off x="1231348" y="3003600"/>
            <a:ext cx="1864327" cy="20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2541950" y="3148125"/>
            <a:ext cx="6473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01010001  01101011  10101000  11110000  10010100 </a:t>
            </a:r>
            <a:endParaRPr sz="1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2426675" y="3973025"/>
            <a:ext cx="6299400" cy="913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Applications:</a:t>
            </a:r>
            <a:r>
              <a:rPr lang="en-GB" sz="2400"/>
              <a:t> lotteries, auditing, zero-knowledge proofs, cut-and-choose, ...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display of randomness</a:t>
            </a:r>
            <a:endParaRPr lang="en-GB"/>
          </a:p>
        </p:txBody>
      </p:sp>
      <p:pic>
        <p:nvPicPr>
          <p:cNvPr id="489" name="Google Shape;489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800" y="1419505"/>
            <a:ext cx="1726100" cy="12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02900" y="1461663"/>
            <a:ext cx="1065226" cy="1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04998" y="1560271"/>
            <a:ext cx="937500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88900" y="1624663"/>
            <a:ext cx="1605450" cy="8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05894" y="1495900"/>
            <a:ext cx="697257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/>
          <p:nvPr/>
        </p:nvSpPr>
        <p:spPr>
          <a:xfrm>
            <a:off x="376800" y="3107025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cheap, easy, simple to understand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must trust/audit operator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hard to trust remotely!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NIST beacon</a:t>
            </a:r>
            <a:endParaRPr lang="en-GB"/>
          </a:p>
        </p:txBody>
      </p:sp>
      <p:pic>
        <p:nvPicPr>
          <p:cNvPr id="500" name="Google Shape;50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8375" y="1128750"/>
            <a:ext cx="3398200" cy="25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51125" y="1099413"/>
            <a:ext cx="3266450" cy="260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9"/>
          <p:cNvCxnSpPr/>
          <p:nvPr/>
        </p:nvCxnSpPr>
        <p:spPr>
          <a:xfrm>
            <a:off x="4075475" y="2705975"/>
            <a:ext cx="866400" cy="50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3" name="Google Shape;503;p49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quantum-mechanical randomness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must trust NIST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Bitcoin </a:t>
            </a:r>
            <a:r>
              <a:rPr lang="en-GB" dirty="0"/>
              <a:t>as an append-only log</a:t>
            </a:r>
            <a:endParaRPr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phenomena</a:t>
            </a:r>
            <a:endParaRPr lang="en-GB"/>
          </a:p>
        </p:txBody>
      </p:sp>
      <p:pic>
        <p:nvPicPr>
          <p:cNvPr id="509" name="Google Shape;509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08875" y="1282438"/>
            <a:ext cx="2661800" cy="20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025" y="1303750"/>
            <a:ext cx="1963700" cy="19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54600" y="1381825"/>
            <a:ext cx="1080400" cy="16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0"/>
          <p:cNvSpPr txBox="1"/>
          <p:nvPr/>
        </p:nvSpPr>
        <p:spPr>
          <a:xfrm>
            <a:off x="919025" y="3288775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Sun spots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13" name="Google Shape;513;p50"/>
          <p:cNvSpPr txBox="1"/>
          <p:nvPr/>
        </p:nvSpPr>
        <p:spPr>
          <a:xfrm>
            <a:off x="6442625" y="3160325"/>
            <a:ext cx="2511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Cosmic background radiation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3894063" y="3385000"/>
            <a:ext cx="134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Weather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publicly observable, random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slow, need a trusted observer?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Stock-market beacon</a:t>
            </a:r>
            <a:endParaRPr lang="en-GB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83025" y="1283050"/>
            <a:ext cx="1731175" cy="20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500" y="1115625"/>
            <a:ext cx="3536450" cy="2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84050" y="1355563"/>
            <a:ext cx="2785450" cy="19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376800" y="388537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good randomness, costly to manipulate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slow, insider attacks?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use the block chain?</a:t>
            </a:r>
            <a:endParaRPr lang="en-GB"/>
          </a:p>
        </p:txBody>
      </p:sp>
      <p:sp>
        <p:nvSpPr>
          <p:cNvPr id="530" name="Google Shape;530;p52"/>
          <p:cNvSpPr txBox="1"/>
          <p:nvPr/>
        </p:nvSpPr>
        <p:spPr>
          <a:xfrm>
            <a:off x="457200" y="1200150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Recall: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miners find random nonce for each block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573750" y="2446600"/>
            <a:ext cx="8157300" cy="1533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If you could predict the next nonce with a greater than </a:t>
            </a:r>
            <a:r>
              <a:rPr lang="en-GB" sz="2400" b="1"/>
              <a:t>1/d</a:t>
            </a:r>
            <a:r>
              <a:rPr lang="en-GB" sz="2400"/>
              <a:t> probability, you’d have a mining shortcut</a:t>
            </a:r>
            <a:endParaRPr sz="2400"/>
          </a:p>
        </p:txBody>
      </p:sp>
      <p:sp>
        <p:nvSpPr>
          <p:cNvPr id="532" name="Google Shape;532;p52"/>
          <p:cNvSpPr txBox="1"/>
          <p:nvPr/>
        </p:nvSpPr>
        <p:spPr>
          <a:xfrm>
            <a:off x="2856400" y="4161025"/>
            <a:ext cx="85851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Currently, d &gt; 2</a:t>
            </a:r>
            <a:r>
              <a:rPr lang="en-GB" sz="3000" b="1" baseline="30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66</a:t>
            </a:r>
            <a:endParaRPr sz="3000" baseline="30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Turning the block chain into a beacon</a:t>
            </a:r>
            <a:endParaRPr lang="en-GB"/>
          </a:p>
        </p:txBody>
      </p:sp>
      <p:sp>
        <p:nvSpPr>
          <p:cNvPr id="538" name="Google Shape;538;p53"/>
          <p:cNvSpPr/>
          <p:nvPr/>
        </p:nvSpPr>
        <p:spPr>
          <a:xfrm>
            <a:off x="3546513" y="184858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mrkl_root: 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39" name="Google Shape;539;p53"/>
          <p:cNvSpPr/>
          <p:nvPr/>
        </p:nvSpPr>
        <p:spPr>
          <a:xfrm>
            <a:off x="3546513" y="15468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prev:	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40" name="Google Shape;540;p53"/>
          <p:cNvSpPr/>
          <p:nvPr/>
        </p:nvSpPr>
        <p:spPr>
          <a:xfrm>
            <a:off x="451450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mrkl_root: 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41" name="Google Shape;541;p53"/>
          <p:cNvSpPr/>
          <p:nvPr/>
        </p:nvSpPr>
        <p:spPr>
          <a:xfrm>
            <a:off x="451450" y="24469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451450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0x7a83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3" name="Google Shape;543;p53"/>
          <p:cNvSpPr/>
          <p:nvPr/>
        </p:nvSpPr>
        <p:spPr>
          <a:xfrm>
            <a:off x="451450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prev:	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44" name="Google Shape;544;p53"/>
          <p:cNvSpPr/>
          <p:nvPr/>
        </p:nvSpPr>
        <p:spPr>
          <a:xfrm>
            <a:off x="3546513" y="24404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5" name="Google Shape;545;p53"/>
          <p:cNvSpPr/>
          <p:nvPr/>
        </p:nvSpPr>
        <p:spPr>
          <a:xfrm>
            <a:off x="3546513" y="24404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0x3485...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6" name="Google Shape;546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0x6a1f...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3546513" y="21386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0x0001...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49" name="Google Shape;549;p53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0xc9c8...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0" name="Google Shape;550;p53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0x0002...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1" name="Google Shape;551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0x300c...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0xffff...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5" name="Google Shape;555;p53"/>
          <p:cNvSpPr/>
          <p:nvPr/>
        </p:nvSpPr>
        <p:spPr>
          <a:xfrm>
            <a:off x="3546513" y="242555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0xd0c7...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6" name="Google Shape;556;p53"/>
          <p:cNvSpPr/>
          <p:nvPr/>
        </p:nvSpPr>
        <p:spPr>
          <a:xfrm>
            <a:off x="3546513" y="213206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0x0001...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3546513" y="243383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0x0224...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3546513" y="243385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3546513" y="21320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0xf77e...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5899123" y="1473125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1" name="Google Shape;561;p53"/>
          <p:cNvSpPr/>
          <p:nvPr/>
        </p:nvSpPr>
        <p:spPr>
          <a:xfrm>
            <a:off x="-269252" y="1442325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2" name="Google Shape;562;p53"/>
          <p:cNvSpPr/>
          <p:nvPr/>
        </p:nvSpPr>
        <p:spPr>
          <a:xfrm>
            <a:off x="6557825" y="185503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mrkl_root: 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6557825" y="155325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prev:		H(  )</a:t>
            </a:r>
            <a:endParaRPr sz="1200" baseline="-25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64" name="Google Shape;564;p53"/>
          <p:cNvSpPr/>
          <p:nvPr/>
        </p:nvSpPr>
        <p:spPr>
          <a:xfrm>
            <a:off x="6557825" y="2446900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5" name="Google Shape;565;p53"/>
          <p:cNvSpPr/>
          <p:nvPr/>
        </p:nvSpPr>
        <p:spPr>
          <a:xfrm>
            <a:off x="6557825" y="24468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0x3485...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6" name="Google Shape;566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0x6a1f...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6557825" y="21451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0x0001...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0xc9c8...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0x0002...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1" name="Google Shape;571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0x300c...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0xffff...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6557825" y="243200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0xd0c7...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6" name="Google Shape;576;p53"/>
          <p:cNvSpPr/>
          <p:nvPr/>
        </p:nvSpPr>
        <p:spPr>
          <a:xfrm>
            <a:off x="6557825" y="213851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0x0001...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7" name="Google Shape;577;p53"/>
          <p:cNvSpPr/>
          <p:nvPr/>
        </p:nvSpPr>
        <p:spPr>
          <a:xfrm>
            <a:off x="6557825" y="244028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0x0224...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6557825" y="2440300"/>
            <a:ext cx="2352600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hash:  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0x0000...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9" name="Google Shape;579;p53"/>
          <p:cNvSpPr/>
          <p:nvPr/>
        </p:nvSpPr>
        <p:spPr>
          <a:xfrm>
            <a:off x="6557825" y="213852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nonce: 	</a:t>
            </a: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0xf77e...</a:t>
            </a:r>
            <a:endParaRPr sz="1200" b="1" baseline="-250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80" name="Google Shape;580;p53"/>
          <p:cNvSpPr/>
          <p:nvPr/>
        </p:nvSpPr>
        <p:spPr>
          <a:xfrm>
            <a:off x="2835536" y="1448788"/>
            <a:ext cx="2461261" cy="683719"/>
          </a:xfrm>
          <a:custGeom>
            <a:avLst/>
            <a:gdLst/>
            <a:ahLst/>
            <a:cxnLst/>
            <a:rect l="l" t="t" r="r" b="b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81" name="Google Shape;581;p53"/>
          <p:cNvSpPr/>
          <p:nvPr/>
        </p:nvSpPr>
        <p:spPr>
          <a:xfrm>
            <a:off x="3481700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582" name="Google Shape;582;p53"/>
          <p:cNvCxnSpPr/>
          <p:nvPr/>
        </p:nvCxnSpPr>
        <p:spPr>
          <a:xfrm>
            <a:off x="46523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53"/>
          <p:cNvCxnSpPr/>
          <p:nvPr/>
        </p:nvCxnSpPr>
        <p:spPr>
          <a:xfrm>
            <a:off x="1492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53"/>
          <p:cNvSpPr/>
          <p:nvPr/>
        </p:nvSpPr>
        <p:spPr>
          <a:xfrm>
            <a:off x="40557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85" name="Google Shape;585;p53"/>
          <p:cNvSpPr/>
          <p:nvPr/>
        </p:nvSpPr>
        <p:spPr>
          <a:xfrm>
            <a:off x="6489725" y="1507775"/>
            <a:ext cx="2488800" cy="12999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586" name="Google Shape;586;p53"/>
          <p:cNvCxnSpPr/>
          <p:nvPr/>
        </p:nvCxnSpPr>
        <p:spPr>
          <a:xfrm>
            <a:off x="7815188" y="28076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53"/>
          <p:cNvSpPr/>
          <p:nvPr/>
        </p:nvSpPr>
        <p:spPr>
          <a:xfrm>
            <a:off x="1111050" y="3252075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</a:t>
            </a:r>
            <a:endParaRPr lang="en-GB"/>
          </a:p>
        </p:txBody>
      </p:sp>
      <p:sp>
        <p:nvSpPr>
          <p:cNvPr id="588" name="Google Shape;588;p53"/>
          <p:cNvSpPr/>
          <p:nvPr/>
        </p:nvSpPr>
        <p:spPr>
          <a:xfrm>
            <a:off x="4271250" y="327480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</a:t>
            </a:r>
            <a:endParaRPr lang="en-GB"/>
          </a:p>
        </p:txBody>
      </p:sp>
      <p:sp>
        <p:nvSpPr>
          <p:cNvPr id="589" name="Google Shape;589;p53"/>
          <p:cNvSpPr/>
          <p:nvPr/>
        </p:nvSpPr>
        <p:spPr>
          <a:xfrm>
            <a:off x="7431450" y="3268350"/>
            <a:ext cx="762300" cy="457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</a:t>
            </a:r>
            <a:endParaRPr lang="en-GB"/>
          </a:p>
        </p:txBody>
      </p:sp>
      <p:cxnSp>
        <p:nvCxnSpPr>
          <p:cNvPr id="590" name="Google Shape;590;p53"/>
          <p:cNvCxnSpPr/>
          <p:nvPr/>
        </p:nvCxnSpPr>
        <p:spPr>
          <a:xfrm>
            <a:off x="46510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3"/>
          <p:cNvCxnSpPr/>
          <p:nvPr/>
        </p:nvCxnSpPr>
        <p:spPr>
          <a:xfrm>
            <a:off x="1490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3"/>
          <p:cNvCxnSpPr/>
          <p:nvPr/>
        </p:nvCxnSpPr>
        <p:spPr>
          <a:xfrm>
            <a:off x="7813888" y="3752275"/>
            <a:ext cx="0" cy="40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53"/>
          <p:cNvSpPr txBox="1"/>
          <p:nvPr/>
        </p:nvSpPr>
        <p:spPr>
          <a:xfrm>
            <a:off x="958050" y="4199425"/>
            <a:ext cx="7889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01010001                  10101000                 10010100 </a:t>
            </a:r>
            <a:endParaRPr sz="1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of manipulation</a:t>
            </a:r>
            <a:endParaRPr lang="en-GB"/>
          </a:p>
        </p:txBody>
      </p:sp>
      <p:sp>
        <p:nvSpPr>
          <p:cNvPr id="599" name="Google Shape;599;p54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Attacker might mine a block but discard it</a:t>
            </a: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Or bribe other miners to do so</a:t>
            </a: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Bernoulli trials: forcing a beacon outcome with probability </a:t>
            </a:r>
            <a:r>
              <a:rPr lang="en-GB" sz="3000" i="1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</a:t>
            </a: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requires discarding 1/</a:t>
            </a:r>
            <a:r>
              <a:rPr lang="en-GB" sz="3000" i="1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 - 1</a:t>
            </a: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blocks</a:t>
            </a: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Discarding a block “costs” </a:t>
            </a:r>
            <a:r>
              <a:rPr lang="en-GB" sz="3000" dirty="0" smtClean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12.5 </a:t>
            </a: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BTC</a:t>
            </a: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of manipulation</a:t>
            </a:r>
            <a:endParaRPr lang="en-GB"/>
          </a:p>
        </p:txBody>
      </p:sp>
      <p:sp>
        <p:nvSpPr>
          <p:cNvPr id="605" name="Google Shape;605;p55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Single coin flip: secure if wager is &lt; </a:t>
            </a:r>
            <a:r>
              <a:rPr lang="en-GB" sz="3000" dirty="0" smtClean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12.5 </a:t>
            </a:r>
            <a:r>
              <a:rPr lang="en-GB" sz="3000" dirty="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BTC</a:t>
            </a: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00" i="1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</a:t>
            </a:r>
            <a:r>
              <a:rPr lang="en-GB" sz="3000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-party lottery: secure if pool is &lt; </a:t>
            </a:r>
            <a:r>
              <a:rPr lang="en-GB" sz="3000" dirty="0" smtClean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12.5 </a:t>
            </a:r>
            <a:r>
              <a:rPr lang="en-GB" sz="3000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(</a:t>
            </a:r>
            <a:r>
              <a:rPr lang="en-GB" sz="3000" i="1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</a:t>
            </a:r>
            <a:r>
              <a:rPr lang="en-GB" sz="3000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-1) BTC</a:t>
            </a:r>
            <a:endParaRPr sz="3000" dirty="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</a:t>
            </a:r>
            <a:endParaRPr lang="en-GB"/>
          </a:p>
        </p:txBody>
      </p:sp>
      <p:sp>
        <p:nvSpPr>
          <p:cNvPr id="611" name="Google Shape;611;p56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First proposal for fully decentralized beacon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Output every 10 minutes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precisely analyze manipulation costs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extend security with multiple blocks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Not very efficient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</a:t>
            </a:r>
            <a:endParaRPr lang="en-GB"/>
          </a:p>
        </p:txBody>
      </p:sp>
      <p:sp>
        <p:nvSpPr>
          <p:cNvPr id="617" name="Google Shape;617;p57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Timing is imprecise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Block chain not synchronized w/ real time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Need to delay to insure against forks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Manipulation may be too cheap for some applications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19225" y="3166751"/>
            <a:ext cx="3153501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19950" y="3117050"/>
            <a:ext cx="1912600" cy="1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Built-in beacon support in script</a:t>
            </a:r>
            <a:endParaRPr lang="en-GB"/>
          </a:p>
        </p:txBody>
      </p:sp>
      <p:sp>
        <p:nvSpPr>
          <p:cNvPr id="625" name="Google Shape;625;p58"/>
          <p:cNvSpPr txBox="1"/>
          <p:nvPr/>
        </p:nvSpPr>
        <p:spPr>
          <a:xfrm>
            <a:off x="457200" y="1200150"/>
            <a:ext cx="8390400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add an opcode for a beacon call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build multi-party lotteries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only one round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 bonds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○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 time delay for refunds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 markets</a:t>
            </a:r>
            <a:endParaRPr lang="en-GB"/>
          </a:p>
        </p:txBody>
      </p:sp>
      <p:sp>
        <p:nvSpPr>
          <p:cNvPr id="643" name="Google Shape;643;p61"/>
          <p:cNvSpPr txBox="1"/>
          <p:nvPr/>
        </p:nvSpPr>
        <p:spPr>
          <a:xfrm>
            <a:off x="254850" y="1200150"/>
            <a:ext cx="8592900" cy="3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trade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shares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in a potential future event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Shares worth X if the event happens, 0 if not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Current price / x = estimated probability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timestamping</a:t>
            </a:r>
            <a:endParaRPr lang="en-GB"/>
          </a:p>
        </p:txBody>
      </p:sp>
      <p:sp>
        <p:nvSpPr>
          <p:cNvPr id="49" name="Google Shape;49;p11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Goal: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Prove knowledge of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at time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If desired, </a:t>
            </a:r>
            <a:r>
              <a:rPr lang="en-GB" sz="3000" u="sng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without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revealing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at time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Evidence should be permanent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World Cup 2014</a:t>
            </a:r>
            <a:endParaRPr lang="en-GB"/>
          </a:p>
        </p:txBody>
      </p:sp>
      <p:pic>
        <p:nvPicPr>
          <p:cNvPr id="649" name="Google Shape;649;p62"/>
          <p:cNvPicPr preferRelativeResize="0"/>
          <p:nvPr/>
        </p:nvPicPr>
        <p:blipFill rotWithShape="1">
          <a:blip r:embed="rId1"/>
          <a:srcRect t="13486" b="13339"/>
          <a:stretch>
            <a:fillRect/>
          </a:stretch>
        </p:blipFill>
        <p:spPr>
          <a:xfrm>
            <a:off x="5445664" y="1027138"/>
            <a:ext cx="1185686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2"/>
          <p:cNvPicPr preferRelativeResize="0"/>
          <p:nvPr/>
        </p:nvPicPr>
        <p:blipFill rotWithShape="1">
          <a:blip r:embed="rId2"/>
          <a:srcRect l="2638" t="18046"/>
          <a:stretch>
            <a:fillRect/>
          </a:stretch>
        </p:blipFill>
        <p:spPr>
          <a:xfrm>
            <a:off x="2914050" y="1011786"/>
            <a:ext cx="1185675" cy="117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2"/>
          <p:cNvPicPr preferRelativeResize="0"/>
          <p:nvPr/>
        </p:nvPicPr>
        <p:blipFill rotWithShape="1">
          <a:blip r:embed="rId3"/>
          <a:srcRect t="20229"/>
          <a:stretch>
            <a:fillRect/>
          </a:stretch>
        </p:blipFill>
        <p:spPr>
          <a:xfrm>
            <a:off x="4260131" y="1027138"/>
            <a:ext cx="1102019" cy="1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56638" y="1064988"/>
            <a:ext cx="907575" cy="1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2"/>
          <p:cNvSpPr txBox="1"/>
          <p:nvPr/>
        </p:nvSpPr>
        <p:spPr>
          <a:xfrm>
            <a:off x="2861700" y="21375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0.12   0.09  0.22  0.01  0.05  </a:t>
            </a:r>
            <a:endParaRPr sz="2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1" y="2137550"/>
            <a:ext cx="2753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pre-tournament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655" name="Google Shape;655;p6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977300" y="1060040"/>
            <a:ext cx="907575" cy="10808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2"/>
          <p:cNvSpPr txBox="1"/>
          <p:nvPr/>
        </p:nvSpPr>
        <p:spPr>
          <a:xfrm>
            <a:off x="2861700" y="267535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0.18   0.15  0.31  0.06  0.00  </a:t>
            </a:r>
            <a:endParaRPr sz="2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57" name="Google Shape;657;p62"/>
          <p:cNvSpPr txBox="1"/>
          <p:nvPr/>
        </p:nvSpPr>
        <p:spPr>
          <a:xfrm>
            <a:off x="0" y="272860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after group stage</a:t>
            </a:r>
            <a:endParaRPr sz="23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58" name="Google Shape;658;p62"/>
          <p:cNvSpPr txBox="1"/>
          <p:nvPr/>
        </p:nvSpPr>
        <p:spPr>
          <a:xfrm>
            <a:off x="2861700" y="32375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0.26   0.21  0.45  0.00  0.00  </a:t>
            </a:r>
            <a:endParaRPr sz="2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59" name="Google Shape;659;p62"/>
          <p:cNvSpPr txBox="1"/>
          <p:nvPr/>
        </p:nvSpPr>
        <p:spPr>
          <a:xfrm>
            <a:off x="0" y="32907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before semis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60" name="Google Shape;660;p62"/>
          <p:cNvSpPr txBox="1"/>
          <p:nvPr/>
        </p:nvSpPr>
        <p:spPr>
          <a:xfrm>
            <a:off x="2861700" y="3746400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0.64   0.36  0.00  0.00  0.00  </a:t>
            </a:r>
            <a:endParaRPr sz="2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61" name="Google Shape;661;p62"/>
          <p:cNvSpPr txBox="1"/>
          <p:nvPr/>
        </p:nvSpPr>
        <p:spPr>
          <a:xfrm>
            <a:off x="0" y="3799650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before finals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62" name="Google Shape;662;p62"/>
          <p:cNvSpPr txBox="1"/>
          <p:nvPr/>
        </p:nvSpPr>
        <p:spPr>
          <a:xfrm>
            <a:off x="2861700" y="4255325"/>
            <a:ext cx="598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1      0     0     0     0</a:t>
            </a:r>
            <a:endParaRPr sz="26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63" name="Google Shape;663;p62"/>
          <p:cNvSpPr txBox="1"/>
          <p:nvPr/>
        </p:nvSpPr>
        <p:spPr>
          <a:xfrm>
            <a:off x="0" y="4308575"/>
            <a:ext cx="28617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final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64" name="Google Shape;664;p62"/>
          <p:cNvSpPr/>
          <p:nvPr/>
        </p:nvSpPr>
        <p:spPr>
          <a:xfrm>
            <a:off x="6728650" y="21891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62"/>
          <p:cNvSpPr txBox="1"/>
          <p:nvPr/>
        </p:nvSpPr>
        <p:spPr>
          <a:xfrm>
            <a:off x="5833588" y="3279988"/>
            <a:ext cx="2753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 immediately profit!</a:t>
            </a:r>
            <a:endParaRPr sz="1800">
              <a:solidFill>
                <a:srgbClr val="FF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4838800" y="4420075"/>
            <a:ext cx="2415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Should have shorted</a:t>
            </a:r>
            <a:endParaRPr sz="1800">
              <a:solidFill>
                <a:srgbClr val="FF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67" name="Google Shape;667;p62"/>
          <p:cNvSpPr/>
          <p:nvPr/>
        </p:nvSpPr>
        <p:spPr>
          <a:xfrm>
            <a:off x="5505100" y="3239825"/>
            <a:ext cx="907500" cy="108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Short </a:t>
            </a:r>
            <a:r>
              <a:rPr lang="en-GB" dirty="0"/>
              <a:t>History of </a:t>
            </a:r>
            <a:r>
              <a:rPr lang="en-GB" dirty="0" smtClean="0"/>
              <a:t>Altcoins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US" dirty="0" smtClean="0"/>
              <a:t>Chapter 10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is not alone</a:t>
            </a:r>
            <a:endParaRPr lang="en-GB"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Between </a:t>
            </a:r>
            <a:r>
              <a:rPr lang="en-GB" dirty="0" smtClean="0"/>
              <a:t>500-1000 </a:t>
            </a:r>
            <a:r>
              <a:rPr lang="en-GB" dirty="0"/>
              <a:t>altcoins launched to date</a:t>
            </a:r>
            <a:endParaRPr dirty="0"/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1"/>
          <a:srcRect l="910" r="-910"/>
          <a:stretch>
            <a:fillRect/>
          </a:stretch>
        </p:blipFill>
        <p:spPr>
          <a:xfrm>
            <a:off x="384550" y="1820975"/>
            <a:ext cx="8390075" cy="3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/>
        </p:nvSpPr>
        <p:spPr>
          <a:xfrm>
            <a:off x="1356625" y="2343150"/>
            <a:ext cx="52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Altcoins launched per month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(genesis block) </a:t>
            </a:r>
            <a:endParaRPr sz="2400"/>
          </a:p>
        </p:txBody>
      </p:sp>
      <p:sp>
        <p:nvSpPr>
          <p:cNvPr id="44" name="Google Shape;44;p10"/>
          <p:cNvSpPr txBox="1"/>
          <p:nvPr/>
        </p:nvSpPr>
        <p:spPr>
          <a:xfrm>
            <a:off x="6472725" y="85825"/>
            <a:ext cx="252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Data from mapofcoins.com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1509400" y="4093425"/>
            <a:ext cx="99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</a:t>
            </a:r>
            <a:endParaRPr lang="en-GB"/>
          </a:p>
        </p:txBody>
      </p:sp>
      <p:sp>
        <p:nvSpPr>
          <p:cNvPr id="46" name="Google Shape;46;p10"/>
          <p:cNvSpPr txBox="1"/>
          <p:nvPr/>
        </p:nvSpPr>
        <p:spPr>
          <a:xfrm>
            <a:off x="3338925" y="3930700"/>
            <a:ext cx="112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Namecoin</a:t>
            </a:r>
            <a:endParaRPr lang="en-GB"/>
          </a:p>
        </p:txBody>
      </p:sp>
      <p:cxnSp>
        <p:nvCxnSpPr>
          <p:cNvPr id="47" name="Google Shape;47;p10"/>
          <p:cNvCxnSpPr/>
          <p:nvPr/>
        </p:nvCxnSpPr>
        <p:spPr>
          <a:xfrm>
            <a:off x="4259000" y="4422450"/>
            <a:ext cx="96300" cy="18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10"/>
          <p:cNvCxnSpPr/>
          <p:nvPr/>
        </p:nvCxnSpPr>
        <p:spPr>
          <a:xfrm flipH="1">
            <a:off x="1644125" y="4451300"/>
            <a:ext cx="96000" cy="15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10"/>
          <p:cNvSpPr txBox="1"/>
          <p:nvPr/>
        </p:nvSpPr>
        <p:spPr>
          <a:xfrm>
            <a:off x="4720475" y="38071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Litecoin</a:t>
            </a:r>
            <a:endParaRPr lang="en-GB"/>
          </a:p>
        </p:txBody>
      </p:sp>
      <p:cxnSp>
        <p:nvCxnSpPr>
          <p:cNvPr id="50" name="Google Shape;50;p10"/>
          <p:cNvCxnSpPr/>
          <p:nvPr/>
        </p:nvCxnSpPr>
        <p:spPr>
          <a:xfrm flipH="1">
            <a:off x="5076325" y="4239775"/>
            <a:ext cx="86400" cy="24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/>
          <p:nvPr/>
        </p:nvSpPr>
        <p:spPr>
          <a:xfrm>
            <a:off x="5788350" y="38929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Peercoin</a:t>
            </a:r>
            <a:endParaRPr lang="en-GB"/>
          </a:p>
        </p:txBody>
      </p:sp>
      <p:cxnSp>
        <p:nvCxnSpPr>
          <p:cNvPr id="52" name="Google Shape;52;p10"/>
          <p:cNvCxnSpPr/>
          <p:nvPr/>
        </p:nvCxnSpPr>
        <p:spPr>
          <a:xfrm>
            <a:off x="6114525" y="4307075"/>
            <a:ext cx="0" cy="29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0"/>
          <p:cNvSpPr txBox="1"/>
          <p:nvPr/>
        </p:nvSpPr>
        <p:spPr>
          <a:xfrm>
            <a:off x="7268200" y="2206663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Dogecoin</a:t>
            </a:r>
            <a:endParaRPr lang="en-GB"/>
          </a:p>
        </p:txBody>
      </p:sp>
      <p:cxnSp>
        <p:nvCxnSpPr>
          <p:cNvPr id="54" name="Google Shape;54;p10"/>
          <p:cNvCxnSpPr/>
          <p:nvPr/>
        </p:nvCxnSpPr>
        <p:spPr>
          <a:xfrm>
            <a:off x="7566225" y="2624625"/>
            <a:ext cx="192300" cy="157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and Litecoin are 99% of total</a:t>
            </a:r>
            <a:endParaRPr lang="en-GB"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1"/>
          <a:srcRect t="10338" r="27578"/>
          <a:stretch>
            <a:fillRect/>
          </a:stretch>
        </p:blipFill>
        <p:spPr>
          <a:xfrm>
            <a:off x="1143000" y="1803825"/>
            <a:ext cx="3628049" cy="3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1"/>
          <a:srcRect l="72847" t="8841" r="1520" b="14606"/>
          <a:stretch>
            <a:fillRect/>
          </a:stretch>
        </p:blipFill>
        <p:spPr>
          <a:xfrm>
            <a:off x="172350" y="1789100"/>
            <a:ext cx="1416550" cy="3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08025" y="1306100"/>
            <a:ext cx="3823625" cy="353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1"/>
          <p:cNvCxnSpPr/>
          <p:nvPr/>
        </p:nvCxnSpPr>
        <p:spPr>
          <a:xfrm rot="10800000">
            <a:off x="3922550" y="2123150"/>
            <a:ext cx="2076600" cy="95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1"/>
          <p:cNvCxnSpPr/>
          <p:nvPr/>
        </p:nvCxnSpPr>
        <p:spPr>
          <a:xfrm flipH="1">
            <a:off x="4095625" y="3151975"/>
            <a:ext cx="1893900" cy="149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 txBox="1"/>
          <p:nvPr/>
        </p:nvSpPr>
        <p:spPr>
          <a:xfrm>
            <a:off x="7312000" y="1548575"/>
            <a:ext cx="36576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Bitcoin (94%)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4986238" y="4046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Litecoin (5%)</a:t>
            </a:r>
            <a:endParaRPr lang="en-GB"/>
          </a:p>
        </p:txBody>
      </p:sp>
      <p:sp>
        <p:nvSpPr>
          <p:cNvPr id="67" name="Google Shape;67;p11"/>
          <p:cNvSpPr txBox="1"/>
          <p:nvPr/>
        </p:nvSpPr>
        <p:spPr>
          <a:xfrm>
            <a:off x="4735800" y="2935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Others (1%)</a:t>
            </a:r>
            <a:endParaRPr lang="en-GB"/>
          </a:p>
        </p:txBody>
      </p:sp>
      <p:cxnSp>
        <p:nvCxnSpPr>
          <p:cNvPr id="68" name="Google Shape;68;p11"/>
          <p:cNvCxnSpPr/>
          <p:nvPr/>
        </p:nvCxnSpPr>
        <p:spPr>
          <a:xfrm rot="10800000" flipH="1">
            <a:off x="5749175" y="3297500"/>
            <a:ext cx="403800" cy="74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 flipH="1">
            <a:off x="7681600" y="1942025"/>
            <a:ext cx="211500" cy="46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/>
          <p:nvPr/>
        </p:nvSpPr>
        <p:spPr>
          <a:xfrm>
            <a:off x="5794750" y="4755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</a:rPr>
              <a:t>cryptostat.com and bitinfocharts.com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based on Market Cap (price * total)</a:t>
            </a:r>
            <a:endParaRPr lang="en-GB"/>
          </a:p>
        </p:txBody>
      </p:sp>
      <p:sp>
        <p:nvSpPr>
          <p:cNvPr id="72" name="Google Shape;72;p11"/>
          <p:cNvSpPr txBox="1"/>
          <p:nvPr/>
        </p:nvSpPr>
        <p:spPr>
          <a:xfrm>
            <a:off x="6749050" y="44238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data from Jan 2014</a:t>
            </a:r>
            <a:endParaRPr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Altcoin genealogy</a:t>
            </a:r>
            <a:endParaRPr lang="en-GB"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1"/>
          <a:srcRect l="17181" t="32360" r="12027" b="31266"/>
          <a:stretch>
            <a:fillRect/>
          </a:stretch>
        </p:blipFill>
        <p:spPr>
          <a:xfrm>
            <a:off x="35650" y="1255400"/>
            <a:ext cx="8916700" cy="34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/>
        </p:nvSpPr>
        <p:spPr>
          <a:xfrm>
            <a:off x="4010525" y="239830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B45F06"/>
                </a:solidFill>
              </a:rPr>
              <a:t>Bitcoin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2612175" y="225660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B45F06"/>
                </a:solidFill>
              </a:rPr>
              <a:t>Litecoin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3083650" y="3433900"/>
            <a:ext cx="110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B45F06"/>
                </a:solidFill>
              </a:rPr>
              <a:t>Tenebrix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4991775" y="3433900"/>
            <a:ext cx="110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B45F06"/>
                </a:solidFill>
              </a:rPr>
              <a:t>Peercoin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41075" y="4686300"/>
            <a:ext cx="286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</a:rPr>
              <a:t>Graphic from mapofcoins.com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of altcoins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457200" y="102590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Better (or different) security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Mining puzzle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Contract/platform features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Different parameters and monetary policy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inflation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inter block time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Community or common interest support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Namecoin</a:t>
            </a:r>
            <a:endParaRPr lang="en-GB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First altcoin (launched in April 2011)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Feature: Domain Name Registration     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     </a:t>
            </a:r>
            <a:r>
              <a:rPr lang="en-GB" b="1" i="1"/>
              <a:t>     http://example.bit/</a:t>
            </a:r>
            <a:endParaRPr b="1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New name costs 0.01 NMC  (about 1 cent US)</a:t>
            </a:r>
            <a:endParaRPr lang="en-GB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No renewal fee: must “ping” every 6 months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Names (and subdomains) can be transferred/sold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Can be “merge-mined” with Bitcoin - defined later</a:t>
            </a:r>
            <a:endParaRPr sz="24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5575" y="152400"/>
            <a:ext cx="1648150" cy="1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Litecoin</a:t>
            </a:r>
            <a:endParaRPr lang="en-GB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94175" y="578975"/>
            <a:ext cx="1606975" cy="16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 dirty="0"/>
              <a:t>Litecoin launched in Sep. 2011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dirty="0"/>
              <a:t>Memory-hard mining puzzle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dirty="0"/>
              <a:t>Intended to be GPU-resistant,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dirty="0"/>
              <a:t>when Bitcoin mining was GPU-based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dirty="0"/>
              <a:t>FPGA, ASICs, arrived but later than BTC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 smtClean="0"/>
              <a:t>4th </a:t>
            </a:r>
            <a:r>
              <a:rPr lang="en-GB"/>
              <a:t>most popular, 1st most widely forked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dirty="0"/>
              <a:t>Block rate is 4x faster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Peercoin (aka PPCoin)</a:t>
            </a:r>
            <a:endParaRPr lang="en-GB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Launched August 2012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Hybrid mining:</a:t>
            </a:r>
            <a:endParaRPr lang="en-GB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First Proof-of-Stake algorithm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mine by spending “stake”	which accumulates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Proof-of-Work can earn mining rewards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… but aren’t counted for choosing the main chain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Also uses regularly published “checkpoints”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acts as a safeguard, planned to remove in future</a:t>
            </a:r>
            <a:endParaRPr lang="en-GB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13975" y="105950"/>
            <a:ext cx="1669025" cy="16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98125" y="2352850"/>
            <a:ext cx="3488676" cy="26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Dogecoin: Culture</a:t>
            </a:r>
            <a:endParaRPr lang="en-GB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457200" y="9902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Launched in December 2013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Culture - tipping, charity, sponsorship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91725" y="205975"/>
            <a:ext cx="1344750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7275" y="2485400"/>
            <a:ext cx="3745050" cy="2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commitments</a:t>
            </a:r>
            <a:endParaRPr lang="en-GB"/>
          </a:p>
        </p:txBody>
      </p:sp>
      <p:sp>
        <p:nvSpPr>
          <p:cNvPr id="55" name="Google Shape;55;p12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Recall: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Publishing H(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is a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commitment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to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Can’t find an x’≠x later s.t. H(x’) = H(x)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H(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) reveal no information* about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endParaRPr sz="3000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*assuming the space of possible x is big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6" name="Google Shape;56;p12"/>
          <p:cNvSpPr/>
          <p:nvPr/>
        </p:nvSpPr>
        <p:spPr>
          <a:xfrm>
            <a:off x="417900" y="4325525"/>
            <a:ext cx="8308200" cy="5607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Can publish a commitment to x, reveal later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Dogecoin: “Random” block rewards</a:t>
            </a:r>
            <a:endParaRPr lang="en-GB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14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Goal:</a:t>
            </a:r>
            <a:r>
              <a:rPr lang="en-GB"/>
              <a:t> each block bonus is “random”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Implementation: </a:t>
            </a:r>
            <a:r>
              <a:rPr lang="en-GB"/>
              <a:t>block bonus is pseudorandom function of previous block hash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Problem:</a:t>
            </a:r>
            <a:r>
              <a:rPr lang="en-GB"/>
              <a:t> miners know next reward in advance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switch to other altcoin when reward is low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Feature removed in March 2014</a:t>
            </a:r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Dogecoin: Mining reward half-life</a:t>
            </a:r>
            <a:endParaRPr lang="en-GB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Mining reward cut in half every two months </a:t>
            </a:r>
            <a:endParaRPr lang="en-GB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5600" y="2047575"/>
            <a:ext cx="7689275" cy="28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2083000" y="2636100"/>
            <a:ext cx="1317900" cy="3765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Halved</a:t>
            </a:r>
            <a:endParaRPr lang="en-GB"/>
          </a:p>
        </p:txBody>
      </p:sp>
      <p:sp>
        <p:nvSpPr>
          <p:cNvPr id="135" name="Google Shape;135;p19"/>
          <p:cNvSpPr/>
          <p:nvPr/>
        </p:nvSpPr>
        <p:spPr>
          <a:xfrm>
            <a:off x="4765600" y="2383500"/>
            <a:ext cx="1317900" cy="3765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Halved</a:t>
            </a:r>
            <a:endParaRPr lang="en-GB"/>
          </a:p>
        </p:txBody>
      </p:sp>
      <p:cxnSp>
        <p:nvCxnSpPr>
          <p:cNvPr id="136" name="Google Shape;136;p19"/>
          <p:cNvCxnSpPr>
            <a:stCxn id="134" idx="3"/>
          </p:cNvCxnSpPr>
          <p:nvPr/>
        </p:nvCxnSpPr>
        <p:spPr>
          <a:xfrm flipH="1">
            <a:off x="1577002" y="2957463"/>
            <a:ext cx="699000" cy="19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>
            <a:stCxn id="135" idx="6"/>
          </p:cNvCxnSpPr>
          <p:nvPr/>
        </p:nvCxnSpPr>
        <p:spPr>
          <a:xfrm>
            <a:off x="6083500" y="2571750"/>
            <a:ext cx="365400" cy="32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1"/>
          <a:srcRect t="30227" b="18600"/>
          <a:stretch>
            <a:fillRect/>
          </a:stretch>
        </p:blipFill>
        <p:spPr>
          <a:xfrm>
            <a:off x="129776" y="3267943"/>
            <a:ext cx="5253998" cy="174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2"/>
          <a:srcRect t="17702" b="33205"/>
          <a:stretch>
            <a:fillRect/>
          </a:stretch>
        </p:blipFill>
        <p:spPr>
          <a:xfrm>
            <a:off x="108600" y="1589308"/>
            <a:ext cx="5257021" cy="166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3"/>
          <a:srcRect t="15909" b="37613"/>
          <a:stretch>
            <a:fillRect/>
          </a:stretch>
        </p:blipFill>
        <p:spPr>
          <a:xfrm>
            <a:off x="108600" y="68675"/>
            <a:ext cx="5257019" cy="1581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28183" y="106394"/>
            <a:ext cx="2658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Bitcoin Hashrate</a:t>
            </a:r>
            <a:endParaRPr sz="1800" b="1"/>
          </a:p>
        </p:txBody>
      </p:sp>
      <p:sp>
        <p:nvSpPr>
          <p:cNvPr id="146" name="Google Shape;146;p20"/>
          <p:cNvSpPr txBox="1"/>
          <p:nvPr/>
        </p:nvSpPr>
        <p:spPr>
          <a:xfrm>
            <a:off x="964576" y="1715575"/>
            <a:ext cx="2658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Dogecoin Hashrate</a:t>
            </a:r>
            <a:endParaRPr sz="1800" b="1"/>
          </a:p>
        </p:txBody>
      </p:sp>
      <p:sp>
        <p:nvSpPr>
          <p:cNvPr id="147" name="Google Shape;147;p20"/>
          <p:cNvSpPr txBox="1"/>
          <p:nvPr/>
        </p:nvSpPr>
        <p:spPr>
          <a:xfrm>
            <a:off x="2063750" y="3490350"/>
            <a:ext cx="3541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{Declining Altcoin} Hashrate</a:t>
            </a:r>
            <a:endParaRPr sz="1800" b="1"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867650" y="1245825"/>
            <a:ext cx="4066800" cy="1127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altcoins: </a:t>
            </a: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Hashrate/time</a:t>
            </a:r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1"/>
          <a:srcRect t="-3167"/>
          <a:stretch>
            <a:fillRect/>
          </a:stretch>
        </p:blipFill>
        <p:spPr>
          <a:xfrm>
            <a:off x="71550" y="89000"/>
            <a:ext cx="6393125" cy="2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0887" y="2734742"/>
            <a:ext cx="6053712" cy="219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1907675" y="3033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Dogecoin vs. Litecoin Price (Cryptsy)</a:t>
            </a:r>
            <a:endParaRPr lang="en-GB"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3750725" y="1603425"/>
            <a:ext cx="528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altcoins: </a:t>
            </a: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Hashrate and </a:t>
            </a: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change</a:t>
            </a:r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 for comparing altcoins</a:t>
            </a:r>
            <a:endParaRPr lang="en-GB"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Market cap (price * total number of coins)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Overestimates value (but by how much?)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Doesn’t account for lost / out-of-circulation coins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Exchange volume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Depends on nature of third party exchanges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Can be moved deliberately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Total hashpower  (for similar puzzles)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Merchant support and usage?</a:t>
            </a:r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Interaction </a:t>
            </a:r>
            <a:r>
              <a:rPr lang="en-GB" dirty="0"/>
              <a:t>between Bitcoin and altcoins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Even a small miner (or mining pool) on a large network can demolish a small altcoin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Attacks like this have happened before: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2400"/>
              <a:t>Jan 2012: CoiledCoin - by Eligius pool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Jul 2013: TerraCoin - unknown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Nov 2013: WorldCoin - unknown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 lang="en-GB"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Mining attacks</a:t>
            </a:r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mining</a:t>
            </a:r>
            <a:endParaRPr lang="en-GB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386600" y="8612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Ordinarily, mining is exclusive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Each attempt either has a chance to be a Bitcoin block,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                          or has a chance to be an Altcoin block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Obstacle to bootstrapping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What if we could mine Altcoin blocks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                        AND Bitcoin blocks at once?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mining</a:t>
            </a:r>
            <a:endParaRPr lang="en-GB"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386600" y="861250"/>
            <a:ext cx="855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Ordinarily, mining is exclusive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/>
              <a:t>Each attempt either has a chance to be a Bitcoin block,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/>
              <a:t>                          or has a chance to be an Altcoin block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6"/>
          <p:cNvSpPr txBox="1"/>
          <p:nvPr/>
        </p:nvSpPr>
        <p:spPr>
          <a:xfrm>
            <a:off x="560850" y="3033250"/>
            <a:ext cx="82296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prev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merkl_root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nonce) &lt; 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41225" y="4155675"/>
            <a:ext cx="88734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</a:t>
            </a:r>
            <a:r>
              <a:rPr lang="en-GB" sz="24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alt_prev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</a:t>
            </a:r>
            <a:r>
              <a:rPr lang="en-GB" sz="24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alt_merkl_root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nonce) &lt; </a:t>
            </a:r>
            <a:r>
              <a:rPr lang="en-GB" sz="24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1035625" y="27891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Previous Bitcoin block</a:t>
            </a:r>
            <a:endParaRPr sz="1800"/>
          </a:p>
        </p:txBody>
      </p:sp>
      <p:cxnSp>
        <p:nvCxnSpPr>
          <p:cNvPr id="191" name="Google Shape;191;p26"/>
          <p:cNvCxnSpPr/>
          <p:nvPr/>
        </p:nvCxnSpPr>
        <p:spPr>
          <a:xfrm rot="10800000" flipH="1">
            <a:off x="1518125" y="3171300"/>
            <a:ext cx="294300" cy="10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6"/>
          <p:cNvSpPr txBox="1"/>
          <p:nvPr/>
        </p:nvSpPr>
        <p:spPr>
          <a:xfrm>
            <a:off x="4459625" y="2800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Bitcoin transactions</a:t>
            </a:r>
            <a:endParaRPr sz="1800"/>
          </a:p>
        </p:txBody>
      </p:sp>
      <p:cxnSp>
        <p:nvCxnSpPr>
          <p:cNvPr id="193" name="Google Shape;193;p26"/>
          <p:cNvCxnSpPr/>
          <p:nvPr/>
        </p:nvCxnSpPr>
        <p:spPr>
          <a:xfrm rot="10800000" flipH="1">
            <a:off x="3977575" y="3140400"/>
            <a:ext cx="540900" cy="10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6"/>
          <p:cNvSpPr txBox="1"/>
          <p:nvPr/>
        </p:nvSpPr>
        <p:spPr>
          <a:xfrm>
            <a:off x="1035625" y="38559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Previous Altcoin block</a:t>
            </a:r>
            <a:endParaRPr sz="1800"/>
          </a:p>
        </p:txBody>
      </p:sp>
      <p:cxnSp>
        <p:nvCxnSpPr>
          <p:cNvPr id="195" name="Google Shape;195;p26"/>
          <p:cNvCxnSpPr/>
          <p:nvPr/>
        </p:nvCxnSpPr>
        <p:spPr>
          <a:xfrm rot="10800000" flipH="1">
            <a:off x="1518125" y="4238100"/>
            <a:ext cx="294300" cy="10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6"/>
          <p:cNvSpPr txBox="1"/>
          <p:nvPr/>
        </p:nvSpPr>
        <p:spPr>
          <a:xfrm>
            <a:off x="4518475" y="38559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Altcoin transactions</a:t>
            </a:r>
            <a:endParaRPr sz="1800"/>
          </a:p>
        </p:txBody>
      </p:sp>
      <p:cxnSp>
        <p:nvCxnSpPr>
          <p:cNvPr id="197" name="Google Shape;197;p26"/>
          <p:cNvCxnSpPr/>
          <p:nvPr/>
        </p:nvCxnSpPr>
        <p:spPr>
          <a:xfrm rot="10800000" flipH="1">
            <a:off x="3977575" y="4207200"/>
            <a:ext cx="540900" cy="10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247125" y="3777625"/>
            <a:ext cx="8461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mining: How it works</a:t>
            </a:r>
            <a:endParaRPr lang="en-GB"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539000" y="1013650"/>
            <a:ext cx="8229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prev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merkl_root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nonce) &lt; 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endParaRPr sz="2400" b="1">
              <a:solidFill>
                <a:srgbClr val="B45F06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B45F06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7"/>
          <p:cNvSpPr txBox="1"/>
          <p:nvPr/>
        </p:nvSpPr>
        <p:spPr>
          <a:xfrm>
            <a:off x="1659325" y="2651050"/>
            <a:ext cx="2918400" cy="9384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tx[0]  (coinbase)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scriptSig: 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scriptPubKey: …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06" name="Google Shape;206;p27"/>
          <p:cNvCxnSpPr/>
          <p:nvPr/>
        </p:nvCxnSpPr>
        <p:spPr>
          <a:xfrm flipH="1">
            <a:off x="1694750" y="2247750"/>
            <a:ext cx="741300" cy="388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>
            <a:off x="4118925" y="2247750"/>
            <a:ext cx="459000" cy="41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1659325" y="3565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tx[1] …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659325" y="3946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tx[2] …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2830000" y="4282150"/>
            <a:ext cx="45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lang="en-GB"/>
          </a:p>
        </p:txBody>
      </p:sp>
      <p:sp>
        <p:nvSpPr>
          <p:cNvPr id="211" name="Google Shape;211;p27"/>
          <p:cNvSpPr txBox="1"/>
          <p:nvPr/>
        </p:nvSpPr>
        <p:spPr>
          <a:xfrm>
            <a:off x="5225150" y="2948925"/>
            <a:ext cx="3461700" cy="6327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 header</a:t>
            </a:r>
            <a:endParaRPr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alt_prev</a:t>
            </a:r>
            <a:r>
              <a:rPr lang="en-GB" sz="18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8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alt_merkl_root</a:t>
            </a:r>
            <a:endParaRPr sz="18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3424575" y="3059775"/>
            <a:ext cx="1094400" cy="23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alt header</a:t>
            </a:r>
            <a:endParaRPr sz="11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13" name="Google Shape;213;p27"/>
          <p:cNvCxnSpPr>
            <a:stCxn id="212" idx="2"/>
            <a:endCxn id="214" idx="1"/>
          </p:cNvCxnSpPr>
          <p:nvPr/>
        </p:nvCxnSpPr>
        <p:spPr>
          <a:xfrm>
            <a:off x="3971775" y="3295275"/>
            <a:ext cx="1125000" cy="11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7"/>
          <p:cNvSpPr txBox="1"/>
          <p:nvPr/>
        </p:nvSpPr>
        <p:spPr>
          <a:xfrm>
            <a:off x="5096875" y="4171375"/>
            <a:ext cx="1923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Coinbase scriptSig is ignored by Bitcoin</a:t>
            </a:r>
            <a:endParaRPr lang="en-GB"/>
          </a:p>
        </p:txBody>
      </p:sp>
      <p:cxnSp>
        <p:nvCxnSpPr>
          <p:cNvPr id="215" name="Google Shape;215;p27"/>
          <p:cNvCxnSpPr/>
          <p:nvPr/>
        </p:nvCxnSpPr>
        <p:spPr>
          <a:xfrm rot="10800000" flipH="1">
            <a:off x="4521975" y="2951050"/>
            <a:ext cx="706200" cy="1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4519050" y="3286300"/>
            <a:ext cx="706200" cy="30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7"/>
          <p:cNvCxnSpPr/>
          <p:nvPr/>
        </p:nvCxnSpPr>
        <p:spPr>
          <a:xfrm rot="10800000" flipH="1">
            <a:off x="5872425" y="2749000"/>
            <a:ext cx="473100" cy="51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7"/>
          <p:cNvSpPr txBox="1"/>
          <p:nvPr/>
        </p:nvSpPr>
        <p:spPr>
          <a:xfrm>
            <a:off x="5795025" y="2423125"/>
            <a:ext cx="2089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valid Altcoin block</a:t>
            </a:r>
            <a:endParaRPr lang="en-GB"/>
          </a:p>
        </p:txBody>
      </p:sp>
      <p:sp>
        <p:nvSpPr>
          <p:cNvPr id="219" name="Google Shape;219;p27"/>
          <p:cNvSpPr txBox="1"/>
          <p:nvPr/>
        </p:nvSpPr>
        <p:spPr>
          <a:xfrm>
            <a:off x="7319025" y="4251925"/>
            <a:ext cx="1566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 Altcoin transactions</a:t>
            </a:r>
            <a:endParaRPr lang="en-GB"/>
          </a:p>
        </p:txBody>
      </p:sp>
      <p:cxnSp>
        <p:nvCxnSpPr>
          <p:cNvPr id="220" name="Google Shape;220;p27"/>
          <p:cNvCxnSpPr/>
          <p:nvPr/>
        </p:nvCxnSpPr>
        <p:spPr>
          <a:xfrm rot="10800000">
            <a:off x="7555275" y="3448175"/>
            <a:ext cx="153000" cy="83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7"/>
          <p:cNvSpPr txBox="1"/>
          <p:nvPr/>
        </p:nvSpPr>
        <p:spPr>
          <a:xfrm>
            <a:off x="1659325" y="4327450"/>
            <a:ext cx="2918400" cy="4119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...</a:t>
            </a:r>
            <a:endParaRPr sz="18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53125" y="1701350"/>
            <a:ext cx="747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prev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</a:t>
            </a:r>
            <a:r>
              <a:rPr lang="en-GB" sz="2400" b="1">
                <a:solidFill>
                  <a:srgbClr val="B45F06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merkl_root</a:t>
            </a:r>
            <a:r>
              <a:rPr lang="en-GB" sz="24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|| nonce) &lt; </a:t>
            </a:r>
            <a:r>
              <a:rPr lang="en-GB" sz="24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endParaRPr sz="24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3" name="Google Shape;223;p27"/>
          <p:cNvCxnSpPr/>
          <p:nvPr/>
        </p:nvCxnSpPr>
        <p:spPr>
          <a:xfrm>
            <a:off x="247125" y="1720225"/>
            <a:ext cx="8461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timestamping applications</a:t>
            </a:r>
            <a:endParaRPr lang="en-GB"/>
          </a:p>
        </p:txBody>
      </p:sp>
      <p:sp>
        <p:nvSpPr>
          <p:cNvPr id="62" name="Google Shape;62;p13"/>
          <p:cNvSpPr txBox="1"/>
          <p:nvPr/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Proof of knowledge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Proof of receipt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Hash-based signature schemes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many, many more...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mining</a:t>
            </a:r>
            <a:endParaRPr lang="en-GB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Merge mining is a mixed blessing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Easier to recruit participants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Cheaper for attackers (e.g. CoiledCoin)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Miners might not validate transactions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Many mining pools merge-mine several coins</a:t>
            </a:r>
            <a:endParaRPr lang="en-GB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GHash.IO: Bitcoin, Namecoin, IXCoin, Devcoin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Atomic cross chain swaps</a:t>
            </a:r>
            <a:endParaRPr lang="en-GB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Problem:  Alice has 1 BTC, Bob has 1 LTC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 They want to swap, but who goes first?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Goal: </a:t>
            </a:r>
            <a:r>
              <a:rPr lang="en-GB" sz="2400"/>
              <a:t>Either both transactions complete, or neither do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89739" y="1568127"/>
            <a:ext cx="9855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4454" y="154743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1277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849788" y="28821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78775" y="24216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34950" y="2386000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9"/>
          <p:cNvCxnSpPr/>
          <p:nvPr/>
        </p:nvCxnSpPr>
        <p:spPr>
          <a:xfrm>
            <a:off x="2472750" y="2599575"/>
            <a:ext cx="3488400" cy="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9"/>
          <p:cNvCxnSpPr/>
          <p:nvPr/>
        </p:nvCxnSpPr>
        <p:spPr>
          <a:xfrm rot="10800000">
            <a:off x="2897025" y="2776425"/>
            <a:ext cx="354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3440525" y="9916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666666"/>
                </a:solidFill>
              </a:rPr>
              <a:t>with TierNolan’s protocol</a:t>
            </a:r>
            <a:endParaRPr sz="18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Atomic cross chain swaps</a:t>
            </a:r>
            <a:endParaRPr lang="en-GB"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Step 1: Alice generates secret 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</a:t>
            </a:r>
            <a:r>
              <a:rPr lang="en-GB" sz="2400"/>
              <a:t>, Alice&amp;Bob sign </a:t>
            </a:r>
            <a:r>
              <a:rPr lang="en-GB" sz="2400" b="1" i="1">
                <a:solidFill>
                  <a:srgbClr val="990000"/>
                </a:solidFill>
              </a:rPr>
              <a:t>RefundA</a:t>
            </a:r>
            <a:endParaRPr sz="2400" b="1" i="1">
              <a:solidFill>
                <a:srgbClr val="990000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2631275" y="1913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DepositA</a:t>
            </a:r>
            <a:endParaRPr sz="1200" b="1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Either  </a:t>
            </a: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sigB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      </a:t>
            </a: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sigB and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679275" y="1913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RefundA</a:t>
            </a:r>
            <a:endParaRPr sz="1200" b="1" i="1">
              <a:solidFill>
                <a:srgbClr val="99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Timelocked to T+2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Bob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Alice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493875" y="18598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x, h=H(x)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58" name="Google Shape;258;p30"/>
          <p:cNvCxnSpPr/>
          <p:nvPr/>
        </p:nvCxnSpPr>
        <p:spPr>
          <a:xfrm>
            <a:off x="5007275" y="2330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30"/>
          <p:cNvSpPr txBox="1"/>
          <p:nvPr/>
        </p:nvSpPr>
        <p:spPr>
          <a:xfrm>
            <a:off x="2326475" y="3113525"/>
            <a:ext cx="66168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Alice generates </a:t>
            </a:r>
            <a:r>
              <a:rPr lang="en-GB" sz="18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DepositA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but doesn’t publish it yet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Alice generates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RefundA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and gets Bob’s signature on it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Once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RefundA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is signed, she publishes </a:t>
            </a:r>
            <a:r>
              <a:rPr lang="en-GB" sz="18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DepositA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Bob learns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before time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T+2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, he can </a:t>
            </a:r>
            <a:r>
              <a:rPr lang="en-GB" sz="1800" b="1" i="1">
                <a:solidFill>
                  <a:srgbClr val="274E1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take the 1BTC</a:t>
            </a:r>
            <a:endParaRPr sz="1800" i="1">
              <a:solidFill>
                <a:srgbClr val="274E13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does not reveal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she can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claim her refund 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at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T+2</a:t>
            </a:r>
            <a:endParaRPr sz="18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73475" y="41596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46450" y="17591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Atomic cross chain swaps</a:t>
            </a:r>
            <a:endParaRPr lang="en-GB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/>
              <a:t>Step 2: Bob deposits 1LTC, Alice&amp;Bob sign </a:t>
            </a:r>
            <a:r>
              <a:rPr lang="en-GB" sz="2400" b="1" i="1">
                <a:solidFill>
                  <a:srgbClr val="990000"/>
                </a:solidFill>
              </a:rPr>
              <a:t>RefundB</a:t>
            </a:r>
            <a:r>
              <a:rPr lang="en-GB" sz="2400"/>
              <a:t>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 i="1">
              <a:solidFill>
                <a:srgbClr val="274E13"/>
              </a:solidFill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1341475" y="17836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x, h=H(x)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2631275" y="3818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DepositB</a:t>
            </a:r>
            <a:endParaRPr sz="1200" b="1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Either  </a:t>
            </a: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sigB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      </a:t>
            </a: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5007275" y="4235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1"/>
          <p:cNvSpPr txBox="1"/>
          <p:nvPr/>
        </p:nvSpPr>
        <p:spPr>
          <a:xfrm>
            <a:off x="5679275" y="3818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RefundB</a:t>
            </a:r>
            <a:endParaRPr sz="1200" b="1" i="1">
              <a:solidFill>
                <a:srgbClr val="99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Timelocked to T+1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Bob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Alice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478875" y="1665725"/>
            <a:ext cx="6374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Bob generates </a:t>
            </a:r>
            <a:r>
              <a:rPr lang="en-GB" sz="18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DepositB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but doesn’t publish it yet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Bob generates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RefundB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and gets Alice’s signature on it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Once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RefundB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is signed, he publishes </a:t>
            </a:r>
            <a:r>
              <a:rPr lang="en-GB" sz="18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reveals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before time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T+1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, she can </a:t>
            </a:r>
            <a:r>
              <a:rPr lang="en-GB" sz="1800" b="1" i="1">
                <a:solidFill>
                  <a:srgbClr val="274E1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take the 1LTC</a:t>
            </a:r>
            <a:endParaRPr sz="1800" i="1">
              <a:solidFill>
                <a:srgbClr val="274E13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does not reveal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Bob can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claim his refund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1200" y="3701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Atomic cross chain swaps</a:t>
            </a:r>
            <a:endParaRPr lang="en-GB"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Step 3: Alice reveals 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</a:t>
            </a:r>
            <a:r>
              <a:rPr lang="en-GB" sz="2400"/>
              <a:t>, both players </a:t>
            </a:r>
            <a:r>
              <a:rPr lang="en-GB" sz="2400" b="1" i="1">
                <a:solidFill>
                  <a:srgbClr val="274E13"/>
                </a:solidFill>
              </a:rPr>
              <a:t>claim their coins</a:t>
            </a:r>
            <a:endParaRPr sz="2400"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1704" y="1715384"/>
            <a:ext cx="967800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670513" y="2818475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671988" y="4510150"/>
            <a:ext cx="801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Bob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2514" y="3366577"/>
            <a:ext cx="9855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1341475" y="1783650"/>
            <a:ext cx="113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x, h=H(x)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631275" y="2675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DepositB</a:t>
            </a:r>
            <a:endParaRPr sz="1200" b="1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Either  </a:t>
            </a: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sigB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      </a:t>
            </a: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90" name="Google Shape;290;p32"/>
          <p:cNvCxnSpPr/>
          <p:nvPr/>
        </p:nvCxnSpPr>
        <p:spPr>
          <a:xfrm>
            <a:off x="5007275" y="30928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32"/>
          <p:cNvSpPr txBox="1"/>
          <p:nvPr/>
        </p:nvSpPr>
        <p:spPr>
          <a:xfrm>
            <a:off x="5679275" y="26752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RefundB</a:t>
            </a:r>
            <a:endParaRPr sz="1200" b="1" i="1">
              <a:solidFill>
                <a:srgbClr val="99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Timelocked to T+1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Bob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Alice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2174075" y="3723125"/>
            <a:ext cx="6662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does not reveal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Bob can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claim his refund 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at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T+1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</a:t>
            </a:r>
            <a:r>
              <a:rPr lang="en-GB" sz="1800" b="1" i="1">
                <a:solidFill>
                  <a:srgbClr val="274E1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takes the 1LTC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she reveals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before time </a:t>
            </a:r>
            <a:r>
              <a:rPr lang="en-GB" sz="18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T+1</a:t>
            </a:r>
            <a:endParaRPr sz="1800" b="1" i="1">
              <a:solidFill>
                <a:srgbClr val="274E13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Bob learns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before time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T+2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he can </a:t>
            </a:r>
            <a:r>
              <a:rPr lang="en-GB" sz="1800" b="1" i="1">
                <a:solidFill>
                  <a:srgbClr val="274E13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take the 1BTC</a:t>
            </a:r>
            <a:endParaRPr sz="18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 If Alice does not reveal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x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 she can 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claim her refund </a:t>
            </a: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at</a:t>
            </a:r>
            <a:r>
              <a:rPr lang="en-GB" sz="18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r>
              <a:rPr lang="en-GB" sz="18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T+2</a:t>
            </a:r>
            <a:endParaRPr sz="1800" b="1" i="1">
              <a:solidFill>
                <a:srgbClr val="99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25525" y="22408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2631275" y="16846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DepositA</a:t>
            </a:r>
            <a:endParaRPr sz="1200" b="1" i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Either  </a:t>
            </a: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sigA and sigB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      </a:t>
            </a: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sigB and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8761D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reveal x where H(x)=h </a:t>
            </a:r>
            <a:endParaRPr sz="1200" b="1">
              <a:solidFill>
                <a:srgbClr val="38761D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95" name="Google Shape;295;p32"/>
          <p:cNvCxnSpPr/>
          <p:nvPr/>
        </p:nvCxnSpPr>
        <p:spPr>
          <a:xfrm>
            <a:off x="5007275" y="2102250"/>
            <a:ext cx="67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2"/>
          <p:cNvSpPr txBox="1"/>
          <p:nvPr/>
        </p:nvSpPr>
        <p:spPr>
          <a:xfrm>
            <a:off x="5679275" y="1684650"/>
            <a:ext cx="2376000" cy="9876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>
                <a:solidFill>
                  <a:srgbClr val="99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RefundA</a:t>
            </a:r>
            <a:endParaRPr sz="1200" b="1" i="1">
              <a:solidFill>
                <a:srgbClr val="99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Timelocked to T+2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Bob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Signed by Alice</a:t>
            </a:r>
            <a:endParaRPr sz="1200" b="1">
              <a:solidFill>
                <a:srgbClr val="99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1473300" y="4359575"/>
            <a:ext cx="6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</a:t>
            </a:r>
            <a:endParaRPr lang="en-GB" b="1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cxnSp>
        <p:nvCxnSpPr>
          <p:cNvPr id="298" name="Google Shape;298;p32"/>
          <p:cNvCxnSpPr>
            <a:endCxn id="293" idx="3"/>
          </p:cNvCxnSpPr>
          <p:nvPr/>
        </p:nvCxnSpPr>
        <p:spPr>
          <a:xfrm rot="10800000">
            <a:off x="1735125" y="2545650"/>
            <a:ext cx="1050300" cy="86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9" name="Google Shape;29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44700" y="3826175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2"/>
          <p:cNvCxnSpPr/>
          <p:nvPr/>
        </p:nvCxnSpPr>
        <p:spPr>
          <a:xfrm flipH="1">
            <a:off x="1779725" y="2464975"/>
            <a:ext cx="978900" cy="1432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Atomic cross chain swaps</a:t>
            </a:r>
            <a:endParaRPr lang="en-GB"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This protocol could provide secure, decentralized exchange between Altcoins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This has not been seen in the wild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Disadvantages: multiple transactions, DoS risk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Third party exchanges are used instead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so far</a:t>
            </a:r>
            <a:endParaRPr lang="en-GB"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Bitcoin and hundreds of Altcoins coexist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2400"/>
              <a:t>Compete and interact supportively or destructively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Merge mining - several Altcoins at once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Even without explicit support from Bitcoin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Hash commits - interdependent transactions</a:t>
            </a:r>
            <a:endParaRPr lang="en-GB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Possible with existing script languages</a:t>
            </a:r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600" dirty="0" smtClean="0"/>
              <a:t>Future Application </a:t>
            </a:r>
            <a:endParaRPr sz="3600" b="1" i="0" u="none" strike="noStrike" cap="none" dirty="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sz="3000" b="0" i="0" u="none" strike="noStrike" cap="none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The </a:t>
            </a:r>
            <a:r>
              <a:rPr lang="en-GB" sz="3000" b="0" i="0" u="none" strike="noStrike" cap="none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block chain as a vehicle for decentralization</a:t>
            </a:r>
            <a:endParaRPr sz="3000" b="0" i="0" u="none" strike="noStrike" cap="none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6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Step 1: car controlled by a</a:t>
            </a:r>
            <a:endParaRPr lang="en-GB"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cryptographic key</a:t>
            </a:r>
            <a:endParaRPr lang="en-GB"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Car has public key hard-coded</a:t>
            </a:r>
            <a:endParaRPr lang="en-GB"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Activated upon receiving message signed by corresponding private key</a:t>
            </a:r>
            <a:endParaRPr sz="30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45" name="Google Shape;45;p10" descr="Green Car by am1969 - A green car.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66526" y="1047750"/>
            <a:ext cx="2872674" cy="20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 descr="https://openclipart.org/image/300px/svg_to_png/3330/barretr_Key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2651237" flipH="1">
            <a:off x="7214234" y="2621180"/>
            <a:ext cx="609600" cy="61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69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Offline solution: newspaper timestamp</a:t>
            </a:r>
            <a:endParaRPr lang="en-GB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4225" y="1186462"/>
            <a:ext cx="7615550" cy="338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Green Car by am1969 - A green car.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66526" y="1047750"/>
            <a:ext cx="2872674" cy="20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6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778269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Step 2: public key is dynamically updated based on Bitcoin block chain</a:t>
            </a:r>
            <a:endParaRPr lang="en-GB"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 owns the car because she controls private key of green Tx output</a:t>
            </a:r>
            <a:endParaRPr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grpSp>
        <p:nvGrpSpPr>
          <p:cNvPr id="54" name="Google Shape;54;p11"/>
          <p:cNvGrpSpPr/>
          <p:nvPr/>
        </p:nvGrpSpPr>
        <p:grpSpPr>
          <a:xfrm>
            <a:off x="1993075" y="3795679"/>
            <a:ext cx="762000" cy="905775"/>
            <a:chOff x="2895600" y="2199376"/>
            <a:chExt cx="762000" cy="905775"/>
          </a:xfrm>
        </p:grpSpPr>
        <p:sp>
          <p:nvSpPr>
            <p:cNvPr id="55" name="Google Shape;55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grpSp>
        <p:nvGrpSpPr>
          <p:cNvPr id="59" name="Google Shape;59;p11"/>
          <p:cNvGrpSpPr/>
          <p:nvPr/>
        </p:nvGrpSpPr>
        <p:grpSpPr>
          <a:xfrm>
            <a:off x="697675" y="3796324"/>
            <a:ext cx="762000" cy="905775"/>
            <a:chOff x="2895600" y="2199376"/>
            <a:chExt cx="762000" cy="905775"/>
          </a:xfrm>
        </p:grpSpPr>
        <p:sp>
          <p:nvSpPr>
            <p:cNvPr id="60" name="Google Shape;60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grpSp>
        <p:nvGrpSpPr>
          <p:cNvPr id="64" name="Google Shape;64;p11"/>
          <p:cNvGrpSpPr/>
          <p:nvPr/>
        </p:nvGrpSpPr>
        <p:grpSpPr>
          <a:xfrm>
            <a:off x="3288475" y="3799575"/>
            <a:ext cx="762000" cy="905775"/>
            <a:chOff x="2895600" y="2199376"/>
            <a:chExt cx="762000" cy="905775"/>
          </a:xfrm>
        </p:grpSpPr>
        <p:sp>
          <p:nvSpPr>
            <p:cNvPr id="65" name="Google Shape;65;p11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 panose="020B0603020202020204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Transfer</a:t>
              </a:r>
              <a:endParaRPr sz="12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cxnSp>
        <p:nvCxnSpPr>
          <p:cNvPr id="69" name="Google Shape;69;p11"/>
          <p:cNvCxnSpPr/>
          <p:nvPr/>
        </p:nvCxnSpPr>
        <p:spPr>
          <a:xfrm rot="10800000">
            <a:off x="1459675" y="4244360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" name="Google Shape;70;p11"/>
          <p:cNvCxnSpPr/>
          <p:nvPr/>
        </p:nvCxnSpPr>
        <p:spPr>
          <a:xfrm rot="10800000">
            <a:off x="2755076" y="4241843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1" name="Google Shape;71;p11"/>
          <p:cNvCxnSpPr/>
          <p:nvPr/>
        </p:nvCxnSpPr>
        <p:spPr>
          <a:xfrm rot="10800000">
            <a:off x="1078677" y="3406055"/>
            <a:ext cx="512542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1"/>
          <p:cNvCxnSpPr/>
          <p:nvPr/>
        </p:nvCxnSpPr>
        <p:spPr>
          <a:xfrm rot="10800000" flipH="1">
            <a:off x="4050475" y="3799576"/>
            <a:ext cx="685803" cy="2247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11"/>
          <p:cNvCxnSpPr/>
          <p:nvPr/>
        </p:nvCxnSpPr>
        <p:spPr>
          <a:xfrm>
            <a:off x="4050475" y="4244253"/>
            <a:ext cx="685803" cy="11227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1"/>
          <p:cNvCxnSpPr/>
          <p:nvPr/>
        </p:nvCxnSpPr>
        <p:spPr>
          <a:xfrm>
            <a:off x="1089308" y="3406055"/>
            <a:ext cx="0" cy="50398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75" name="Google Shape;75;p11" descr="https://openclipart.org/image/300px/svg_to_png/3330/barretr_Key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2651237" flipH="1">
            <a:off x="269614" y="3230784"/>
            <a:ext cx="609600" cy="613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1"/>
          <p:cNvGrpSpPr/>
          <p:nvPr/>
        </p:nvGrpSpPr>
        <p:grpSpPr>
          <a:xfrm>
            <a:off x="4756299" y="3795679"/>
            <a:ext cx="1689331" cy="582142"/>
            <a:chOff x="4572000" y="1669225"/>
            <a:chExt cx="1905000" cy="582142"/>
          </a:xfrm>
        </p:grpSpPr>
        <p:sp>
          <p:nvSpPr>
            <p:cNvPr id="77" name="Google Shape;77;p11"/>
            <p:cNvSpPr/>
            <p:nvPr/>
          </p:nvSpPr>
          <p:spPr>
            <a:xfrm>
              <a:off x="4572003" y="1669225"/>
              <a:ext cx="1904997" cy="282299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 panose="020B0603020202020204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signed by A</a:t>
              </a:r>
              <a:endParaRPr sz="16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4572000" y="1951524"/>
              <a:ext cx="1905000" cy="2998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rebuchet MS" panose="020B0603020202020204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Pay to pk</a:t>
              </a:r>
              <a:r>
                <a:rPr lang="en-GB" sz="1600" b="0" i="0" u="none" strike="noStrike" cap="none" baseline="-25000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B</a:t>
              </a:r>
              <a:r>
                <a:rPr lang="en-GB" sz="1600" b="0" i="0" u="none" strike="noStrike" cap="none">
                  <a:solidFill>
                    <a:srgbClr val="000000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rPr>
                <a:t>: H(  )</a:t>
              </a:r>
              <a:endParaRPr lang="en-GB" sz="16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cxnSp>
        <p:nvCxnSpPr>
          <p:cNvPr id="79" name="Google Shape;79;p11"/>
          <p:cNvCxnSpPr/>
          <p:nvPr/>
        </p:nvCxnSpPr>
        <p:spPr>
          <a:xfrm rot="10800000" flipH="1">
            <a:off x="6193465" y="3406055"/>
            <a:ext cx="1" cy="8201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1" descr="https://openclipart.org/image/300px/svg_to_png/191744/Key-yellow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05341" y="4490293"/>
            <a:ext cx="791246" cy="3850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6705600" y="3790950"/>
            <a:ext cx="1962679" cy="707886"/>
          </a:xfrm>
          <a:prstGeom prst="rect">
            <a:avLst/>
          </a:prstGeom>
          <a:solidFill>
            <a:srgbClr val="EFD7AE"/>
          </a:solidFill>
          <a:ln w="19050" cap="flat" cmpd="sng">
            <a:solidFill>
              <a:srgbClr val="E7C5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/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Now Bob’s key activates car</a:t>
            </a:r>
            <a:endParaRPr sz="2000" b="0" i="0" u="none" strike="noStrike" cap="none">
              <a:solidFill>
                <a:srgbClr val="00000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6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Motivating example: smart property</a:t>
            </a:r>
            <a:endParaRPr sz="3600" b="1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1534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Step 3: Create a single transaction that combines Bob’s payment to Alice and Alice’s ownership transfer to Bob</a:t>
            </a:r>
            <a:endParaRPr lang="en-GB"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Alice and Bob sign</a:t>
            </a:r>
            <a:b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separately, then</a:t>
            </a:r>
            <a:b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GB" sz="2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broadcast</a:t>
            </a:r>
            <a:endParaRPr sz="2400" b="0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88" name="Google Shape;88;p12"/>
          <p:cNvCxnSpPr/>
          <p:nvPr/>
        </p:nvCxnSpPr>
        <p:spPr>
          <a:xfrm>
            <a:off x="4467431" y="3004226"/>
            <a:ext cx="772633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2"/>
          <p:cNvCxnSpPr/>
          <p:nvPr/>
        </p:nvCxnSpPr>
        <p:spPr>
          <a:xfrm>
            <a:off x="4468317" y="4379370"/>
            <a:ext cx="771747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2"/>
          <p:cNvSpPr/>
          <p:nvPr/>
        </p:nvSpPr>
        <p:spPr>
          <a:xfrm>
            <a:off x="4968153" y="2623226"/>
            <a:ext cx="1828800" cy="2133600"/>
          </a:xfrm>
          <a:prstGeom prst="rect">
            <a:avLst/>
          </a:prstGeom>
          <a:noFill/>
          <a:ln w="2540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1" name="Google Shape;91;p12"/>
          <p:cNvCxnSpPr/>
          <p:nvPr/>
        </p:nvCxnSpPr>
        <p:spPr>
          <a:xfrm>
            <a:off x="6492153" y="4375826"/>
            <a:ext cx="773519" cy="310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2"/>
          <p:cNvCxnSpPr/>
          <p:nvPr/>
        </p:nvCxnSpPr>
        <p:spPr>
          <a:xfrm>
            <a:off x="6492153" y="3004226"/>
            <a:ext cx="773519" cy="0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12" descr="https://openclipart.org/image/300px/svg_to_png/3330/barretr_Key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2651237" flipH="1">
            <a:off x="7519036" y="2697381"/>
            <a:ext cx="609600" cy="61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 descr="https://openclipart.org/image/300px/svg_to_png/191744/Key-yellow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52154" y="2811689"/>
            <a:ext cx="791246" cy="38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 descr="https://en.bitcoin.it/w/images/en/2/29/BC_Logo_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91400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 descr="https://en.bitcoin.it/w/images/en/2/29/BC_Logo_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81400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 panose="020B0603020202020204"/>
              <a:buNone/>
            </a:pPr>
            <a:r>
              <a:rPr lang="en-GB" sz="36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Decentralized property ownership</a:t>
            </a:r>
            <a:endParaRPr sz="3600" b="1" i="0" u="none" strike="noStrike" cap="none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102" name="Google Shape;102;p13" descr="https://2.bp.blogspot.com/-FP4iSc1Uvqo/UCL697cPXQI/AAAAAAAAAMA/lgU_pGDdawU/s1600/title_california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400" y="1200150"/>
            <a:ext cx="3346450" cy="374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4191000" y="295275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6400800" y="1504950"/>
            <a:ext cx="762000" cy="905775"/>
            <a:chOff x="2895600" y="2199376"/>
            <a:chExt cx="762000" cy="905775"/>
          </a:xfrm>
        </p:grpSpPr>
        <p:sp>
          <p:nvSpPr>
            <p:cNvPr id="105" name="Google Shape;105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5105400" y="1505595"/>
            <a:ext cx="762000" cy="905775"/>
            <a:chOff x="2895600" y="2199376"/>
            <a:chExt cx="762000" cy="905775"/>
          </a:xfrm>
        </p:grpSpPr>
        <p:sp>
          <p:nvSpPr>
            <p:cNvPr id="110" name="Google Shape;110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7696200" y="1508846"/>
            <a:ext cx="762000" cy="905775"/>
            <a:chOff x="2895600" y="2199376"/>
            <a:chExt cx="762000" cy="905775"/>
          </a:xfrm>
        </p:grpSpPr>
        <p:sp>
          <p:nvSpPr>
            <p:cNvPr id="115" name="Google Shape;115;p13"/>
            <p:cNvSpPr/>
            <p:nvPr/>
          </p:nvSpPr>
          <p:spPr>
            <a:xfrm>
              <a:off x="2895600" y="2199376"/>
              <a:ext cx="762000" cy="228721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895600" y="2427976"/>
              <a:ext cx="762000" cy="223643"/>
            </a:xfrm>
            <a:prstGeom prst="rect">
              <a:avLst/>
            </a:prstGeom>
            <a:solidFill>
              <a:srgbClr val="D1E0A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895600" y="2647950"/>
              <a:ext cx="762000" cy="216762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895600" y="2864713"/>
              <a:ext cx="762000" cy="240438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endParaRPr>
            </a:p>
          </p:txBody>
        </p:sp>
      </p:grpSp>
      <p:cxnSp>
        <p:nvCxnSpPr>
          <p:cNvPr id="119" name="Google Shape;119;p13"/>
          <p:cNvCxnSpPr/>
          <p:nvPr/>
        </p:nvCxnSpPr>
        <p:spPr>
          <a:xfrm rot="10800000">
            <a:off x="5867400" y="1953631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0" name="Google Shape;120;p13"/>
          <p:cNvCxnSpPr/>
          <p:nvPr/>
        </p:nvCxnSpPr>
        <p:spPr>
          <a:xfrm rot="10800000">
            <a:off x="7162801" y="1951114"/>
            <a:ext cx="52152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1" name="Google Shape;121;p13"/>
          <p:cNvSpPr/>
          <p:nvPr/>
        </p:nvSpPr>
        <p:spPr>
          <a:xfrm>
            <a:off x="6251315" y="3071766"/>
            <a:ext cx="1146273" cy="1685060"/>
          </a:xfrm>
          <a:prstGeom prst="rect">
            <a:avLst/>
          </a:prstGeom>
          <a:noFill/>
          <a:ln w="2540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 rot="10800000" flipH="1">
            <a:off x="7092789" y="3434671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13" descr="https://openclipart.org/image/300px/svg_to_png/3330/barretr_Key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2651237" flipH="1">
            <a:off x="7797164" y="3127827"/>
            <a:ext cx="609600" cy="61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 descr="https://openclipart.org/image/300px/svg_to_png/191744/Key-yellow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52354" y="3242135"/>
            <a:ext cx="791246" cy="38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 descr="https://en.bitcoin.it/w/images/en/2/29/BC_Logo_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66954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 descr="https://en.bitcoin.it/w/images/en/2/29/BC_Logo_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01882" y="3998370"/>
            <a:ext cx="762000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3"/>
          <p:cNvCxnSpPr/>
          <p:nvPr/>
        </p:nvCxnSpPr>
        <p:spPr>
          <a:xfrm rot="10800000" flipH="1">
            <a:off x="7092789" y="4383269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3"/>
          <p:cNvCxnSpPr/>
          <p:nvPr/>
        </p:nvCxnSpPr>
        <p:spPr>
          <a:xfrm rot="10800000" flipH="1">
            <a:off x="6066754" y="3431216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3"/>
          <p:cNvCxnSpPr/>
          <p:nvPr/>
        </p:nvCxnSpPr>
        <p:spPr>
          <a:xfrm rot="10800000" flipH="1">
            <a:off x="6066754" y="4379814"/>
            <a:ext cx="453928" cy="1"/>
          </a:xfrm>
          <a:prstGeom prst="straightConnector1">
            <a:avLst/>
          </a:prstGeom>
          <a:noFill/>
          <a:ln w="19050" cap="flat" cmpd="sng">
            <a:solidFill>
              <a:srgbClr val="A3A3A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3"/>
          <p:cNvCxnSpPr/>
          <p:nvPr/>
        </p:nvCxnSpPr>
        <p:spPr>
          <a:xfrm rot="10800000">
            <a:off x="5486400" y="1193154"/>
            <a:ext cx="3200400" cy="699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3"/>
          <p:cNvCxnSpPr/>
          <p:nvPr/>
        </p:nvCxnSpPr>
        <p:spPr>
          <a:xfrm>
            <a:off x="5497031" y="1193154"/>
            <a:ext cx="0" cy="50398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2" name="Google Shape;132;p13"/>
          <p:cNvCxnSpPr/>
          <p:nvPr/>
        </p:nvCxnSpPr>
        <p:spPr>
          <a:xfrm rot="10800000" flipH="1">
            <a:off x="8686799" y="1193155"/>
            <a:ext cx="1" cy="65221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3"/>
          <p:cNvCxnSpPr>
            <a:endCxn id="116" idx="3"/>
          </p:cNvCxnSpPr>
          <p:nvPr/>
        </p:nvCxnSpPr>
        <p:spPr>
          <a:xfrm flipH="1">
            <a:off x="8458200" y="1845367"/>
            <a:ext cx="228600" cy="39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Timestamping in Bitcoin</a:t>
            </a:r>
            <a:endParaRPr lang="en-GB"/>
          </a:p>
        </p:txBody>
      </p:sp>
      <p:sp>
        <p:nvSpPr>
          <p:cNvPr id="83" name="Google Shape;83;p16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Specify the hash of your data instead of a valid public key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Send 1 satoshi to the address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compatible, easy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creates unspendable UTXO forever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Timestamping in Bitcoin: CommitCoin</a:t>
            </a:r>
            <a:endParaRPr lang="en-GB"/>
          </a:p>
        </p:txBody>
      </p:sp>
      <p:sp>
        <p:nvSpPr>
          <p:cNvPr id="90" name="Google Shape;90;p17"/>
          <p:cNvSpPr txBox="1"/>
          <p:nvPr/>
        </p:nvSpPr>
        <p:spPr>
          <a:xfrm>
            <a:off x="457200" y="1200150"/>
            <a:ext cx="822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Clark, Essex 2012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rebuchet MS" panose="020B0603020202020204"/>
              <a:buChar char="●"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Idea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 Brute-force a public key &amp; signature starting with the first </a:t>
            </a:r>
            <a:r>
              <a:rPr lang="en-GB" sz="3000" i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bits of your data hash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76800" y="3333425"/>
            <a:ext cx="8390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compatible, “invisible”, no UTXO bloat</a:t>
            </a:r>
            <a:endParaRPr sz="30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Cons:</a:t>
            </a:r>
            <a:r>
              <a:rPr lang="en-GB" sz="30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more expensive, low data rate</a:t>
            </a:r>
            <a:endParaRPr sz="30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14121</Words>
  <Application>WPS Presentation</Application>
  <PresentationFormat>On-screen Show (16:9)</PresentationFormat>
  <Paragraphs>1001</Paragraphs>
  <Slides>72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3" baseType="lpstr">
      <vt:lpstr>Arial</vt:lpstr>
      <vt:lpstr>SimSun</vt:lpstr>
      <vt:lpstr>Wingdings</vt:lpstr>
      <vt:lpstr>Arial</vt:lpstr>
      <vt:lpstr>Trebuchet MS</vt:lpstr>
      <vt:lpstr>Times New Roman</vt:lpstr>
      <vt:lpstr>Microsoft YaHei</vt:lpstr>
      <vt:lpstr>Arial Unicode MS</vt:lpstr>
      <vt:lpstr>Courier New</vt:lpstr>
      <vt:lpstr>Calibri</vt:lpstr>
      <vt:lpstr>Simple Light</vt:lpstr>
      <vt:lpstr>CS-482: Introduction to Blockchain and CryptoCurrency</vt:lpstr>
      <vt:lpstr>In this lecture</vt:lpstr>
      <vt:lpstr>PowerPoint 演示文稿</vt:lpstr>
      <vt:lpstr>Secure timestamping</vt:lpstr>
      <vt:lpstr>Hash commitments</vt:lpstr>
      <vt:lpstr>Secure timestamping applications</vt:lpstr>
      <vt:lpstr>Offline solution: newspaper timestamp</vt:lpstr>
      <vt:lpstr>Timestamping in Bitcoin</vt:lpstr>
      <vt:lpstr>Timestamping in Bitcoin: CommitCoin</vt:lpstr>
      <vt:lpstr>PowerPoint 演示文稿</vt:lpstr>
      <vt:lpstr>Every bitcoin* carries a history</vt:lpstr>
      <vt:lpstr>Adding metadata to currency</vt:lpstr>
      <vt:lpstr>Authenticated metadata for currency</vt:lpstr>
      <vt:lpstr>Authenticated metadata for currency</vt:lpstr>
      <vt:lpstr>Colored coins</vt:lpstr>
      <vt:lpstr>Colored Coins</vt:lpstr>
      <vt:lpstr>Applications</vt:lpstr>
      <vt:lpstr>PowerPoint 演示文稿</vt:lpstr>
      <vt:lpstr>*The outcome is fair, but both parties have to trust the other will actually pay up</vt:lpstr>
      <vt:lpstr>Online lotteries without trust?</vt:lpstr>
      <vt:lpstr>Hash commitments</vt:lpstr>
      <vt:lpstr>A lottery with hash commitments</vt:lpstr>
      <vt:lpstr>Failure to reveal commitment</vt:lpstr>
      <vt:lpstr>Timed hash commitments</vt:lpstr>
      <vt:lpstr>Lottery with timed commitments</vt:lpstr>
      <vt:lpstr>Lottery with timed commitments</vt:lpstr>
      <vt:lpstr>Cryptographic beacons</vt:lpstr>
      <vt:lpstr>Public display of randomness</vt:lpstr>
      <vt:lpstr>NIST beacon</vt:lpstr>
      <vt:lpstr>Natural phenomena</vt:lpstr>
      <vt:lpstr>Stock-market beacon</vt:lpstr>
      <vt:lpstr>Why not use the block chain?</vt:lpstr>
      <vt:lpstr>Turning the block chain into a beacon</vt:lpstr>
      <vt:lpstr>Cost of manipulation</vt:lpstr>
      <vt:lpstr>Cost of manipulation</vt:lpstr>
      <vt:lpstr>Pros</vt:lpstr>
      <vt:lpstr>Cons</vt:lpstr>
      <vt:lpstr>Built-in beacon support in script</vt:lpstr>
      <vt:lpstr>Prediction markets</vt:lpstr>
      <vt:lpstr>Example: World Cup 2014</vt:lpstr>
      <vt:lpstr>PowerPoint 演示文稿</vt:lpstr>
      <vt:lpstr>Bitcoin is not alone</vt:lpstr>
      <vt:lpstr>Bitcoin and Litecoin are 99% of total</vt:lpstr>
      <vt:lpstr>Altcoin genealogy</vt:lpstr>
      <vt:lpstr>Features of altcoins</vt:lpstr>
      <vt:lpstr>Namecoin</vt:lpstr>
      <vt:lpstr>Litecoin</vt:lpstr>
      <vt:lpstr>Peercoin (aka PPCoin)</vt:lpstr>
      <vt:lpstr>Dogecoin: Culture</vt:lpstr>
      <vt:lpstr>Dogecoin: “Random” block rewards</vt:lpstr>
      <vt:lpstr>Dogecoin: Mining reward half-life</vt:lpstr>
      <vt:lpstr>Hashrate/time</vt:lpstr>
      <vt:lpstr>price change</vt:lpstr>
      <vt:lpstr>Metrics for comparing altcoins</vt:lpstr>
      <vt:lpstr>PowerPoint 演示文稿</vt:lpstr>
      <vt:lpstr>Mining attacks</vt:lpstr>
      <vt:lpstr>Merge mining</vt:lpstr>
      <vt:lpstr>Merge mining</vt:lpstr>
      <vt:lpstr>Merge mining: How it works</vt:lpstr>
      <vt:lpstr>Merge mining</vt:lpstr>
      <vt:lpstr>Atomic cross chain swaps</vt:lpstr>
      <vt:lpstr>Atomic cross chain swaps</vt:lpstr>
      <vt:lpstr>Atomic cross chain swaps</vt:lpstr>
      <vt:lpstr>Atomic cross chain swaps</vt:lpstr>
      <vt:lpstr>Atomic cross chain swaps</vt:lpstr>
      <vt:lpstr>Summary so far</vt:lpstr>
      <vt:lpstr>Future Application </vt:lpstr>
      <vt:lpstr>PowerPoint 演示文稿</vt:lpstr>
      <vt:lpstr>Motivating example: smart property</vt:lpstr>
      <vt:lpstr>Motivating example: smart property</vt:lpstr>
      <vt:lpstr>Motivating example: smart property</vt:lpstr>
      <vt:lpstr>Decentralized property ownership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shahbaz defender</dc:creator>
  <cp:lastModifiedBy>Syed Hassan</cp:lastModifiedBy>
  <cp:revision>17</cp:revision>
  <dcterms:created xsi:type="dcterms:W3CDTF">2023-06-04T22:21:58Z</dcterms:created>
  <dcterms:modified xsi:type="dcterms:W3CDTF">2023-06-04T22:52:12Z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4AFD839F713847D6A234DE032FD46977</vt:lpwstr>
  </property>
  <property fmtid="{D5CDD505-2E9C-101B-9397-08002B2CF9AE}" pid="3" name="KSOProductBuildVer">
    <vt:lpwstr>1033-11.2.0.11537</vt:lpwstr>
  </property>
</Properties>
</file>